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Source Code Pro"/>
      <p:regular r:id="rId52"/>
      <p:bold r:id="rId53"/>
    </p:embeddedFont>
    <p:embeddedFont>
      <p:font typeface="Oswald"/>
      <p:regular r:id="rId54"/>
      <p:bold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SourceCodePro-bold.fntdata"/><Relationship Id="rId52" Type="http://schemas.openxmlformats.org/officeDocument/2006/relationships/font" Target="fonts/SourceCodePro-regular.fntdata"/><Relationship Id="rId11" Type="http://schemas.openxmlformats.org/officeDocument/2006/relationships/slide" Target="slides/slide7.xml"/><Relationship Id="rId55" Type="http://schemas.openxmlformats.org/officeDocument/2006/relationships/font" Target="fonts/Oswald-bold.fntdata"/><Relationship Id="rId10" Type="http://schemas.openxmlformats.org/officeDocument/2006/relationships/slide" Target="slides/slide6.xml"/><Relationship Id="rId54" Type="http://schemas.openxmlformats.org/officeDocument/2006/relationships/font" Target="fonts/Oswald-regular.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SUBCAPITULO">
    <p:spTree>
      <p:nvGrpSpPr>
        <p:cNvPr id="9" name="Shape 9"/>
        <p:cNvGrpSpPr/>
        <p:nvPr/>
      </p:nvGrpSpPr>
      <p:grpSpPr>
        <a:xfrm>
          <a:off x="0" y="0"/>
          <a:ext cx="0" cy="0"/>
          <a:chOff x="0" y="0"/>
          <a:chExt cx="0" cy="0"/>
        </a:xfrm>
      </p:grpSpPr>
      <p:sp>
        <p:nvSpPr>
          <p:cNvPr id="10" name="Shape 10"/>
          <p:cNvSpPr/>
          <p:nvPr/>
        </p:nvSpPr>
        <p:spPr>
          <a:xfrm>
            <a:off x="-25" y="0"/>
            <a:ext cx="9144000" cy="3124200"/>
          </a:xfrm>
          <a:prstGeom prst="rect">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411175" y="644300"/>
            <a:ext cx="8282400" cy="2109000"/>
          </a:xfrm>
          <a:prstGeom prst="rect">
            <a:avLst/>
          </a:prstGeom>
        </p:spPr>
        <p:txBody>
          <a:bodyPr anchorCtr="0" anchor="b" bIns="91425" lIns="91425" rIns="91425" tIns="91425"/>
          <a:lstStyle>
            <a:lvl1pPr lvl="0" algn="ctr">
              <a:spcBef>
                <a:spcPts val="0"/>
              </a:spcBef>
              <a:buClr>
                <a:schemeClr val="lt1"/>
              </a:buClr>
              <a:buSzPct val="100000"/>
              <a:defRPr b="1" sz="36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p:txBody>
      </p:sp>
      <p:sp>
        <p:nvSpPr>
          <p:cNvPr id="12" name="Shape 12"/>
          <p:cNvSpPr txBox="1"/>
          <p:nvPr>
            <p:ph idx="1" type="subTitle"/>
          </p:nvPr>
        </p:nvSpPr>
        <p:spPr>
          <a:xfrm>
            <a:off x="411175" y="3398250"/>
            <a:ext cx="8282400" cy="1260600"/>
          </a:xfrm>
          <a:prstGeom prst="rect">
            <a:avLst/>
          </a:prstGeom>
        </p:spPr>
        <p:txBody>
          <a:bodyPr anchorCtr="0" anchor="ctr" bIns="91425" lIns="91425" rIns="91425" tIns="91425"/>
          <a:lstStyle>
            <a:lvl1pPr lvl="0" algn="ctr">
              <a:lnSpc>
                <a:spcPct val="100000"/>
              </a:lnSpc>
              <a:spcBef>
                <a:spcPts val="0"/>
              </a:spcBef>
              <a:spcAft>
                <a:spcPts val="0"/>
              </a:spcAft>
              <a:buSzPct val="100000"/>
              <a:buNone/>
              <a:defRPr sz="1600"/>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8" name="Shape 58"/>
        <p:cNvGrpSpPr/>
        <p:nvPr/>
      </p:nvGrpSpPr>
      <p:grpSpPr>
        <a:xfrm>
          <a:off x="0" y="0"/>
          <a:ext cx="0" cy="0"/>
          <a:chOff x="0" y="0"/>
          <a:chExt cx="0" cy="0"/>
        </a:xfrm>
      </p:grpSpPr>
      <p:cxnSp>
        <p:nvCxnSpPr>
          <p:cNvPr id="59" name="Shape 59"/>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60" name="Shape 60"/>
          <p:cNvSpPr txBox="1"/>
          <p:nvPr>
            <p:ph type="title"/>
          </p:nvPr>
        </p:nvSpPr>
        <p:spPr>
          <a:xfrm>
            <a:off x="311700" y="1106125"/>
            <a:ext cx="8520600" cy="1963500"/>
          </a:xfrm>
          <a:prstGeom prst="rect">
            <a:avLst/>
          </a:prstGeom>
        </p:spPr>
        <p:txBody>
          <a:bodyPr anchorCtr="0" anchor="b" bIns="91425" lIns="91425" rIns="91425" tIns="91425"/>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p:txBody>
      </p:sp>
      <p:sp>
        <p:nvSpPr>
          <p:cNvPr id="61" name="Shape 61"/>
          <p:cNvSpPr txBox="1"/>
          <p:nvPr>
            <p:ph idx="1" type="body"/>
          </p:nvPr>
        </p:nvSpPr>
        <p:spPr>
          <a:xfrm>
            <a:off x="311700" y="3152225"/>
            <a:ext cx="8520600" cy="1300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3" name="Shape 63"/>
        <p:cNvGrpSpPr/>
        <p:nvPr/>
      </p:nvGrpSpPr>
      <p:grpSpPr>
        <a:xfrm>
          <a:off x="0" y="0"/>
          <a:ext cx="0" cy="0"/>
          <a:chOff x="0" y="0"/>
          <a:chExt cx="0" cy="0"/>
        </a:xfrm>
      </p:grpSpPr>
      <p:sp>
        <p:nvSpPr>
          <p:cNvPr id="64" name="Shape 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ITULO">
    <p:spTree>
      <p:nvGrpSpPr>
        <p:cNvPr id="65" name="Shape 65"/>
        <p:cNvGrpSpPr/>
        <p:nvPr/>
      </p:nvGrpSpPr>
      <p:grpSpPr>
        <a:xfrm>
          <a:off x="0" y="0"/>
          <a:ext cx="0" cy="0"/>
          <a:chOff x="0" y="0"/>
          <a:chExt cx="0" cy="0"/>
        </a:xfrm>
      </p:grpSpPr>
      <p:sp>
        <p:nvSpPr>
          <p:cNvPr id="66" name="Shape 66"/>
          <p:cNvSpPr txBox="1"/>
          <p:nvPr>
            <p:ph type="title"/>
          </p:nvPr>
        </p:nvSpPr>
        <p:spPr>
          <a:xfrm>
            <a:off x="311575" y="1518150"/>
            <a:ext cx="4725000" cy="1106100"/>
          </a:xfrm>
          <a:prstGeom prst="rect">
            <a:avLst/>
          </a:prstGeom>
        </p:spPr>
        <p:txBody>
          <a:bodyPr anchorCtr="0" anchor="b" bIns="91425" lIns="91425" rIns="91425" tIns="91425"/>
          <a:lstStyle>
            <a:lvl1pPr lvl="0">
              <a:spcBef>
                <a:spcPts val="0"/>
              </a:spcBef>
              <a:buNone/>
              <a:defRPr>
                <a:solidFill>
                  <a:srgbClr val="F68920"/>
                </a:solidFill>
              </a:defRPr>
            </a:lvl1pPr>
            <a:lvl2pPr lvl="1">
              <a:spcBef>
                <a:spcPts val="0"/>
              </a:spcBef>
              <a:buNone/>
              <a:defRPr>
                <a:solidFill>
                  <a:srgbClr val="F68920"/>
                </a:solidFill>
              </a:defRPr>
            </a:lvl2pPr>
            <a:lvl3pPr lvl="2">
              <a:spcBef>
                <a:spcPts val="0"/>
              </a:spcBef>
              <a:buNone/>
              <a:defRPr>
                <a:solidFill>
                  <a:srgbClr val="F68920"/>
                </a:solidFill>
              </a:defRPr>
            </a:lvl3pPr>
            <a:lvl4pPr lvl="3">
              <a:spcBef>
                <a:spcPts val="0"/>
              </a:spcBef>
              <a:buNone/>
              <a:defRPr>
                <a:solidFill>
                  <a:srgbClr val="F68920"/>
                </a:solidFill>
              </a:defRPr>
            </a:lvl4pPr>
            <a:lvl5pPr lvl="4">
              <a:spcBef>
                <a:spcPts val="0"/>
              </a:spcBef>
              <a:buNone/>
              <a:defRPr>
                <a:solidFill>
                  <a:srgbClr val="F68920"/>
                </a:solidFill>
              </a:defRPr>
            </a:lvl5pPr>
            <a:lvl6pPr lvl="5">
              <a:spcBef>
                <a:spcPts val="0"/>
              </a:spcBef>
              <a:buNone/>
              <a:defRPr>
                <a:solidFill>
                  <a:srgbClr val="F68920"/>
                </a:solidFill>
              </a:defRPr>
            </a:lvl6pPr>
            <a:lvl7pPr lvl="6">
              <a:spcBef>
                <a:spcPts val="0"/>
              </a:spcBef>
              <a:buNone/>
              <a:defRPr>
                <a:solidFill>
                  <a:srgbClr val="F68920"/>
                </a:solidFill>
              </a:defRPr>
            </a:lvl7pPr>
            <a:lvl8pPr lvl="7">
              <a:spcBef>
                <a:spcPts val="0"/>
              </a:spcBef>
              <a:buNone/>
              <a:defRPr>
                <a:solidFill>
                  <a:srgbClr val="F68920"/>
                </a:solidFill>
              </a:defRPr>
            </a:lvl8pPr>
            <a:lvl9pPr lvl="8">
              <a:spcBef>
                <a:spcPts val="0"/>
              </a:spcBef>
              <a:buNone/>
              <a:defRPr>
                <a:solidFill>
                  <a:srgbClr val="F68920"/>
                </a:solidFill>
              </a:defRPr>
            </a:lvl9pPr>
          </a:lstStyle>
          <a:p/>
        </p:txBody>
      </p:sp>
      <p:pic>
        <p:nvPicPr>
          <p:cNvPr descr="CORES_Square.png" id="67" name="Shape 67"/>
          <p:cNvPicPr preferRelativeResize="0"/>
          <p:nvPr/>
        </p:nvPicPr>
        <p:blipFill>
          <a:blip r:embed="rId2">
            <a:alphaModFix amt="25000"/>
          </a:blip>
          <a:stretch>
            <a:fillRect/>
          </a:stretch>
        </p:blipFill>
        <p:spPr>
          <a:xfrm>
            <a:off x="5165025" y="-712350"/>
            <a:ext cx="5406975" cy="5406975"/>
          </a:xfrm>
          <a:prstGeom prst="rect">
            <a:avLst/>
          </a:prstGeom>
          <a:noFill/>
          <a:ln>
            <a:noFill/>
          </a:ln>
        </p:spPr>
      </p:pic>
      <p:cxnSp>
        <p:nvCxnSpPr>
          <p:cNvPr id="68" name="Shape 68"/>
          <p:cNvCxnSpPr/>
          <p:nvPr/>
        </p:nvCxnSpPr>
        <p:spPr>
          <a:xfrm>
            <a:off x="478800" y="3305000"/>
            <a:ext cx="4484400" cy="0"/>
          </a:xfrm>
          <a:prstGeom prst="straightConnector1">
            <a:avLst/>
          </a:prstGeom>
          <a:noFill/>
          <a:ln cap="flat" cmpd="sng" w="9525">
            <a:solidFill>
              <a:srgbClr val="F68920"/>
            </a:solidFill>
            <a:prstDash val="solid"/>
            <a:round/>
            <a:headEnd len="lg" w="lg" type="none"/>
            <a:tailEnd len="lg" w="lg" type="none"/>
          </a:ln>
        </p:spPr>
      </p:cxnSp>
      <p:sp>
        <p:nvSpPr>
          <p:cNvPr id="69" name="Shape 69"/>
          <p:cNvSpPr txBox="1"/>
          <p:nvPr>
            <p:ph idx="2" type="title"/>
          </p:nvPr>
        </p:nvSpPr>
        <p:spPr>
          <a:xfrm>
            <a:off x="311575" y="3700775"/>
            <a:ext cx="4725000" cy="733500"/>
          </a:xfrm>
          <a:prstGeom prst="rect">
            <a:avLst/>
          </a:prstGeom>
        </p:spPr>
        <p:txBody>
          <a:bodyPr anchorCtr="0" anchor="b" bIns="91425" lIns="91425" rIns="91425" tIns="91425"/>
          <a:lstStyle>
            <a:lvl1pPr lvl="0" rtl="0">
              <a:spcBef>
                <a:spcPts val="0"/>
              </a:spcBef>
              <a:buNone/>
              <a:defRPr sz="1800">
                <a:solidFill>
                  <a:srgbClr val="F68920"/>
                </a:solidFill>
              </a:defRPr>
            </a:lvl1pPr>
            <a:lvl2pPr lvl="1" rtl="0">
              <a:spcBef>
                <a:spcPts val="0"/>
              </a:spcBef>
              <a:buNone/>
              <a:defRPr sz="1800"/>
            </a:lvl2pPr>
            <a:lvl3pPr lvl="2" rtl="0">
              <a:spcBef>
                <a:spcPts val="0"/>
              </a:spcBef>
              <a:buNone/>
              <a:defRPr sz="1800"/>
            </a:lvl3pPr>
            <a:lvl4pPr lvl="3" rtl="0">
              <a:spcBef>
                <a:spcPts val="0"/>
              </a:spcBef>
              <a:buNone/>
              <a:defRPr sz="1800"/>
            </a:lvl4pPr>
            <a:lvl5pPr lvl="4" rtl="0">
              <a:spcBef>
                <a:spcPts val="0"/>
              </a:spcBef>
              <a:buNone/>
              <a:defRPr sz="1800"/>
            </a:lvl5pPr>
            <a:lvl6pPr lvl="5" rtl="0">
              <a:spcBef>
                <a:spcPts val="0"/>
              </a:spcBef>
              <a:buNone/>
              <a:defRPr sz="1800"/>
            </a:lvl6pPr>
            <a:lvl7pPr lvl="6" rtl="0">
              <a:spcBef>
                <a:spcPts val="0"/>
              </a:spcBef>
              <a:buNone/>
              <a:defRPr sz="1800"/>
            </a:lvl7pPr>
            <a:lvl8pPr lvl="7" rtl="0">
              <a:spcBef>
                <a:spcPts val="0"/>
              </a:spcBef>
              <a:buNone/>
              <a:defRPr sz="1800"/>
            </a:lvl8pPr>
            <a:lvl9pPr lvl="8" rtl="0">
              <a:spcBef>
                <a:spcPts val="0"/>
              </a:spcBef>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CAPA">
    <p:spTree>
      <p:nvGrpSpPr>
        <p:cNvPr id="14" name="Shape 14"/>
        <p:cNvGrpSpPr/>
        <p:nvPr/>
      </p:nvGrpSpPr>
      <p:grpSpPr>
        <a:xfrm>
          <a:off x="0" y="0"/>
          <a:ext cx="0" cy="0"/>
          <a:chOff x="0" y="0"/>
          <a:chExt cx="0" cy="0"/>
        </a:xfrm>
      </p:grpSpPr>
      <p:sp>
        <p:nvSpPr>
          <p:cNvPr id="15" name="Shape 15"/>
          <p:cNvSpPr/>
          <p:nvPr/>
        </p:nvSpPr>
        <p:spPr>
          <a:xfrm>
            <a:off x="0" y="0"/>
            <a:ext cx="9144000" cy="5143500"/>
          </a:xfrm>
          <a:prstGeom prst="rect">
            <a:avLst/>
          </a:prstGeom>
          <a:solidFill>
            <a:srgbClr val="741B47"/>
          </a:solidFill>
          <a:ln cap="flat" cmpd="sng" w="9525">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6" name="Shape 16"/>
          <p:cNvPicPr preferRelativeResize="0"/>
          <p:nvPr/>
        </p:nvPicPr>
        <p:blipFill>
          <a:blip r:embed="rId2">
            <a:alphaModFix/>
          </a:blip>
          <a:stretch>
            <a:fillRect/>
          </a:stretch>
        </p:blipFill>
        <p:spPr>
          <a:xfrm>
            <a:off x="642300" y="0"/>
            <a:ext cx="7971384" cy="5143499"/>
          </a:xfrm>
          <a:prstGeom prst="rect">
            <a:avLst/>
          </a:prstGeom>
          <a:noFill/>
          <a:ln>
            <a:noFill/>
          </a:ln>
        </p:spPr>
      </p:pic>
      <p:sp>
        <p:nvSpPr>
          <p:cNvPr id="17" name="Shape 17"/>
          <p:cNvSpPr/>
          <p:nvPr/>
        </p:nvSpPr>
        <p:spPr>
          <a:xfrm>
            <a:off x="0" y="2835625"/>
            <a:ext cx="9144000" cy="2008800"/>
          </a:xfrm>
          <a:prstGeom prst="rect">
            <a:avLst/>
          </a:prstGeom>
          <a:solidFill>
            <a:srgbClr val="F68920">
              <a:alpha val="91540"/>
            </a:srgbClr>
          </a:solidFill>
          <a:ln>
            <a:noFill/>
          </a:ln>
        </p:spPr>
        <p:txBody>
          <a:bodyPr anchorCtr="0" anchor="ctr" bIns="91425" lIns="91425" rIns="91425" tIns="91425">
            <a:noAutofit/>
          </a:bodyPr>
          <a:lstStyle/>
          <a:p>
            <a:pPr lvl="0">
              <a:spcBef>
                <a:spcPts val="0"/>
              </a:spcBef>
              <a:buNone/>
            </a:pPr>
            <a:r>
              <a:t/>
            </a:r>
            <a:endParaRPr/>
          </a:p>
        </p:txBody>
      </p:sp>
      <p:sp>
        <p:nvSpPr>
          <p:cNvPr id="18" name="Shape 18"/>
          <p:cNvSpPr txBox="1"/>
          <p:nvPr>
            <p:ph type="title"/>
          </p:nvPr>
        </p:nvSpPr>
        <p:spPr>
          <a:xfrm>
            <a:off x="430800" y="3081775"/>
            <a:ext cx="8282400" cy="1516500"/>
          </a:xfrm>
          <a:prstGeom prst="rect">
            <a:avLst/>
          </a:prstGeom>
          <a:noFill/>
        </p:spPr>
        <p:txBody>
          <a:bodyPr anchorCtr="0" anchor="ctr" bIns="91425" lIns="91425" rIns="91425" tIns="91425"/>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pic>
        <p:nvPicPr>
          <p:cNvPr descr="CINZA_T.png" id="20" name="Shape 20"/>
          <p:cNvPicPr preferRelativeResize="0"/>
          <p:nvPr/>
        </p:nvPicPr>
        <p:blipFill>
          <a:blip r:embed="rId3">
            <a:alphaModFix amt="17000"/>
          </a:blip>
          <a:stretch>
            <a:fillRect/>
          </a:stretch>
        </p:blipFill>
        <p:spPr>
          <a:xfrm>
            <a:off x="7542276" y="172075"/>
            <a:ext cx="1387402" cy="660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sp>
        <p:nvSpPr>
          <p:cNvPr id="22" name="Shape 22"/>
          <p:cNvSpPr/>
          <p:nvPr/>
        </p:nvSpPr>
        <p:spPr>
          <a:xfrm>
            <a:off x="0" y="-11675"/>
            <a:ext cx="9144000" cy="1287300"/>
          </a:xfrm>
          <a:prstGeom prst="rect">
            <a:avLst/>
          </a:prstGeom>
          <a:solidFill>
            <a:srgbClr val="F68920"/>
          </a:solidFill>
          <a:ln>
            <a:noFill/>
          </a:ln>
        </p:spPr>
        <p:txBody>
          <a:bodyPr anchorCtr="0" anchor="ctr" bIns="91425" lIns="91425" rIns="91425" tIns="91425">
            <a:noAutofit/>
          </a:bodyPr>
          <a:lstStyle/>
          <a:p>
            <a:pPr lvl="0" algn="ctr">
              <a:spcBef>
                <a:spcPts val="0"/>
              </a:spcBef>
              <a:buNone/>
            </a:pPr>
            <a:r>
              <a:t/>
            </a:r>
            <a:endParaRPr/>
          </a:p>
        </p:txBody>
      </p:sp>
      <p:cxnSp>
        <p:nvCxnSpPr>
          <p:cNvPr id="23" name="Shape 23"/>
          <p:cNvCxnSpPr/>
          <p:nvPr/>
        </p:nvCxnSpPr>
        <p:spPr>
          <a:xfrm>
            <a:off x="429200" y="1217186"/>
            <a:ext cx="8025900" cy="0"/>
          </a:xfrm>
          <a:prstGeom prst="straightConnector1">
            <a:avLst/>
          </a:prstGeom>
          <a:noFill/>
          <a:ln cap="flat" cmpd="sng" w="19050">
            <a:solidFill>
              <a:srgbClr val="FFFFFF"/>
            </a:solidFill>
            <a:prstDash val="solid"/>
            <a:round/>
            <a:headEnd len="med" w="med" type="none"/>
            <a:tailEnd len="med" w="med" type="none"/>
          </a:ln>
        </p:spPr>
      </p:cxnSp>
      <p:sp>
        <p:nvSpPr>
          <p:cNvPr id="24" name="Shape 24"/>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buClr>
                <a:srgbClr val="FFFFFF"/>
              </a:buClr>
              <a:defRPr b="1">
                <a:solidFill>
                  <a:srgbClr val="FFFFFF"/>
                </a:solidFill>
              </a:defRPr>
            </a:lvl1pPr>
            <a:lvl2pPr lvl="1">
              <a:spcBef>
                <a:spcPts val="0"/>
              </a:spcBef>
              <a:buClr>
                <a:srgbClr val="FFFFFF"/>
              </a:buClr>
              <a:buFont typeface="Open Sans"/>
              <a:defRPr b="1">
                <a:solidFill>
                  <a:srgbClr val="FFFFFF"/>
                </a:solidFill>
                <a:latin typeface="Open Sans"/>
                <a:ea typeface="Open Sans"/>
                <a:cs typeface="Open Sans"/>
                <a:sym typeface="Open Sans"/>
              </a:defRPr>
            </a:lvl2pPr>
            <a:lvl3pPr lvl="2">
              <a:spcBef>
                <a:spcPts val="0"/>
              </a:spcBef>
              <a:buClr>
                <a:srgbClr val="FFFFFF"/>
              </a:buClr>
              <a:buFont typeface="Open Sans"/>
              <a:defRPr b="1">
                <a:solidFill>
                  <a:srgbClr val="FFFFFF"/>
                </a:solidFill>
                <a:latin typeface="Open Sans"/>
                <a:ea typeface="Open Sans"/>
                <a:cs typeface="Open Sans"/>
                <a:sym typeface="Open Sans"/>
              </a:defRPr>
            </a:lvl3pPr>
            <a:lvl4pPr lvl="3">
              <a:spcBef>
                <a:spcPts val="0"/>
              </a:spcBef>
              <a:buClr>
                <a:srgbClr val="FFFFFF"/>
              </a:buClr>
              <a:buFont typeface="Open Sans"/>
              <a:defRPr b="1">
                <a:solidFill>
                  <a:srgbClr val="FFFFFF"/>
                </a:solidFill>
                <a:latin typeface="Open Sans"/>
                <a:ea typeface="Open Sans"/>
                <a:cs typeface="Open Sans"/>
                <a:sym typeface="Open Sans"/>
              </a:defRPr>
            </a:lvl4pPr>
            <a:lvl5pPr lvl="4">
              <a:spcBef>
                <a:spcPts val="0"/>
              </a:spcBef>
              <a:buClr>
                <a:srgbClr val="FFFFFF"/>
              </a:buClr>
              <a:buFont typeface="Open Sans"/>
              <a:defRPr b="1">
                <a:solidFill>
                  <a:srgbClr val="FFFFFF"/>
                </a:solidFill>
                <a:latin typeface="Open Sans"/>
                <a:ea typeface="Open Sans"/>
                <a:cs typeface="Open Sans"/>
                <a:sym typeface="Open Sans"/>
              </a:defRPr>
            </a:lvl5pPr>
            <a:lvl6pPr lvl="5">
              <a:spcBef>
                <a:spcPts val="0"/>
              </a:spcBef>
              <a:buClr>
                <a:srgbClr val="FFFFFF"/>
              </a:buClr>
              <a:buFont typeface="Open Sans"/>
              <a:defRPr b="1">
                <a:solidFill>
                  <a:srgbClr val="FFFFFF"/>
                </a:solidFill>
                <a:latin typeface="Open Sans"/>
                <a:ea typeface="Open Sans"/>
                <a:cs typeface="Open Sans"/>
                <a:sym typeface="Open Sans"/>
              </a:defRPr>
            </a:lvl6pPr>
            <a:lvl7pPr lvl="6">
              <a:spcBef>
                <a:spcPts val="0"/>
              </a:spcBef>
              <a:buClr>
                <a:srgbClr val="FFFFFF"/>
              </a:buClr>
              <a:buFont typeface="Open Sans"/>
              <a:defRPr b="1">
                <a:solidFill>
                  <a:srgbClr val="FFFFFF"/>
                </a:solidFill>
                <a:latin typeface="Open Sans"/>
                <a:ea typeface="Open Sans"/>
                <a:cs typeface="Open Sans"/>
                <a:sym typeface="Open Sans"/>
              </a:defRPr>
            </a:lvl7pPr>
            <a:lvl8pPr lvl="7">
              <a:spcBef>
                <a:spcPts val="0"/>
              </a:spcBef>
              <a:buClr>
                <a:srgbClr val="FFFFFF"/>
              </a:buClr>
              <a:buFont typeface="Open Sans"/>
              <a:defRPr b="1">
                <a:solidFill>
                  <a:srgbClr val="FFFFFF"/>
                </a:solidFill>
                <a:latin typeface="Open Sans"/>
                <a:ea typeface="Open Sans"/>
                <a:cs typeface="Open Sans"/>
                <a:sym typeface="Open Sans"/>
              </a:defRPr>
            </a:lvl8pPr>
            <a:lvl9pPr lvl="8">
              <a:spcBef>
                <a:spcPts val="0"/>
              </a:spcBef>
              <a:buClr>
                <a:srgbClr val="FFFFFF"/>
              </a:buClr>
              <a:buFont typeface="Open Sans"/>
              <a:defRPr b="1">
                <a:solidFill>
                  <a:srgbClr val="FFFFFF"/>
                </a:solidFill>
                <a:latin typeface="Open Sans"/>
                <a:ea typeface="Open Sans"/>
                <a:cs typeface="Open Sans"/>
                <a:sym typeface="Open Sans"/>
              </a:defRPr>
            </a:lvl9pPr>
          </a:lstStyle>
          <a:p/>
        </p:txBody>
      </p:sp>
      <p:sp>
        <p:nvSpPr>
          <p:cNvPr id="25" name="Shape 25"/>
          <p:cNvSpPr txBox="1"/>
          <p:nvPr>
            <p:ph idx="1" type="body"/>
          </p:nvPr>
        </p:nvSpPr>
        <p:spPr>
          <a:xfrm>
            <a:off x="311700" y="1468825"/>
            <a:ext cx="8520600" cy="3099900"/>
          </a:xfrm>
          <a:prstGeom prst="rect">
            <a:avLst/>
          </a:prstGeom>
        </p:spPr>
        <p:txBody>
          <a:bodyPr anchorCtr="0" anchor="t" bIns="91425" lIns="91425" rIns="91425" tIns="91425"/>
          <a:lstStyle>
            <a:lvl1pPr lvl="0">
              <a:lnSpc>
                <a:spcPct val="150000"/>
              </a:lnSpc>
              <a:spcBef>
                <a:spcPts val="0"/>
              </a:spcBef>
              <a:buSzPct val="100000"/>
              <a:buChar char="●"/>
              <a:defRPr sz="1600"/>
            </a:lvl1pPr>
            <a:lvl2pPr lvl="1">
              <a:lnSpc>
                <a:spcPct val="150000"/>
              </a:lnSpc>
              <a:spcBef>
                <a:spcPts val="0"/>
              </a:spcBef>
              <a:buChar char="○"/>
              <a:defRPr/>
            </a:lvl2pPr>
            <a:lvl3pPr lvl="2">
              <a:lnSpc>
                <a:spcPct val="150000"/>
              </a:lnSpc>
              <a:spcBef>
                <a:spcPts val="0"/>
              </a:spcBef>
              <a:buChar char="■"/>
              <a:defRPr/>
            </a:lvl3pPr>
            <a:lvl4pPr lvl="3">
              <a:lnSpc>
                <a:spcPct val="150000"/>
              </a:lnSpc>
              <a:spcBef>
                <a:spcPts val="0"/>
              </a:spcBef>
              <a:buChar char="●"/>
              <a:defRPr/>
            </a:lvl4pPr>
            <a:lvl5pPr lvl="4">
              <a:lnSpc>
                <a:spcPct val="150000"/>
              </a:lnSpc>
              <a:spcBef>
                <a:spcPts val="0"/>
              </a:spcBef>
              <a:buChar char="○"/>
              <a:defRPr/>
            </a:lvl5pPr>
            <a:lvl6pPr lvl="5">
              <a:lnSpc>
                <a:spcPct val="150000"/>
              </a:lnSpc>
              <a:spcBef>
                <a:spcPts val="0"/>
              </a:spcBef>
              <a:buChar char="■"/>
              <a:defRPr/>
            </a:lvl6pPr>
            <a:lvl7pPr lvl="6">
              <a:lnSpc>
                <a:spcPct val="150000"/>
              </a:lnSpc>
              <a:spcBef>
                <a:spcPts val="0"/>
              </a:spcBef>
              <a:buChar char="●"/>
              <a:defRPr/>
            </a:lvl7pPr>
            <a:lvl8pPr lvl="7">
              <a:lnSpc>
                <a:spcPct val="150000"/>
              </a:lnSpc>
              <a:spcBef>
                <a:spcPts val="0"/>
              </a:spcBef>
              <a:buChar char="○"/>
              <a:defRPr/>
            </a:lvl8pPr>
            <a:lvl9pPr lvl="8">
              <a:lnSpc>
                <a:spcPct val="150000"/>
              </a:lnSpc>
              <a:spcBef>
                <a:spcPts val="0"/>
              </a:spcBef>
              <a:buChar char="■"/>
              <a:defRPr/>
            </a:lvl9pPr>
          </a:lstStyle>
          <a:p/>
        </p:txBody>
      </p:sp>
      <p:sp>
        <p:nvSpPr>
          <p:cNvPr id="26" name="Shape 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7" name="Shape 27"/>
        <p:cNvGrpSpPr/>
        <p:nvPr/>
      </p:nvGrpSpPr>
      <p:grpSpPr>
        <a:xfrm>
          <a:off x="0" y="0"/>
          <a:ext cx="0" cy="0"/>
          <a:chOff x="0" y="0"/>
          <a:chExt cx="0" cy="0"/>
        </a:xfrm>
      </p:grpSpPr>
      <p:sp>
        <p:nvSpPr>
          <p:cNvPr id="28" name="Shape 28"/>
          <p:cNvSpPr txBox="1"/>
          <p:nvPr>
            <p:ph idx="1" type="body"/>
          </p:nvPr>
        </p:nvSpPr>
        <p:spPr>
          <a:xfrm>
            <a:off x="3117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8324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
        <p:nvSpPr>
          <p:cNvPr id="31" name="Shape 31"/>
          <p:cNvSpPr/>
          <p:nvPr/>
        </p:nvSpPr>
        <p:spPr>
          <a:xfrm>
            <a:off x="0" y="-11675"/>
            <a:ext cx="9144000" cy="1287300"/>
          </a:xfrm>
          <a:prstGeom prst="rect">
            <a:avLst/>
          </a:prstGeom>
          <a:solidFill>
            <a:srgbClr val="F6892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32" name="Shape 32"/>
          <p:cNvCxnSpPr/>
          <p:nvPr/>
        </p:nvCxnSpPr>
        <p:spPr>
          <a:xfrm>
            <a:off x="429200" y="1217186"/>
            <a:ext cx="8025900" cy="0"/>
          </a:xfrm>
          <a:prstGeom prst="straightConnector1">
            <a:avLst/>
          </a:prstGeom>
          <a:noFill/>
          <a:ln cap="flat" cmpd="sng" w="19050">
            <a:solidFill>
              <a:srgbClr val="FFFFFF"/>
            </a:solidFill>
            <a:prstDash val="solid"/>
            <a:round/>
            <a:headEnd len="med" w="med" type="none"/>
            <a:tailEnd len="med" w="med" type="none"/>
          </a:ln>
        </p:spPr>
      </p:cxnSp>
      <p:sp>
        <p:nvSpPr>
          <p:cNvPr id="33" name="Shape 33"/>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buFont typeface="Open Sans"/>
              <a:defRPr>
                <a:solidFill>
                  <a:srgbClr val="FFFFFF"/>
                </a:solidFill>
                <a:latin typeface="Open Sans"/>
                <a:ea typeface="Open Sans"/>
                <a:cs typeface="Open Sans"/>
                <a:sym typeface="Open Sans"/>
              </a:defRPr>
            </a:lvl2pPr>
            <a:lvl3pPr lvl="2" rtl="0">
              <a:spcBef>
                <a:spcPts val="0"/>
              </a:spcBef>
              <a:buClr>
                <a:srgbClr val="FFFFFF"/>
              </a:buClr>
              <a:buFont typeface="Open Sans"/>
              <a:defRPr>
                <a:solidFill>
                  <a:srgbClr val="FFFFFF"/>
                </a:solidFill>
                <a:latin typeface="Open Sans"/>
                <a:ea typeface="Open Sans"/>
                <a:cs typeface="Open Sans"/>
                <a:sym typeface="Open Sans"/>
              </a:defRPr>
            </a:lvl3pPr>
            <a:lvl4pPr lvl="3" rtl="0">
              <a:spcBef>
                <a:spcPts val="0"/>
              </a:spcBef>
              <a:buClr>
                <a:srgbClr val="FFFFFF"/>
              </a:buClr>
              <a:buFont typeface="Open Sans"/>
              <a:defRPr>
                <a:solidFill>
                  <a:srgbClr val="FFFFFF"/>
                </a:solidFill>
                <a:latin typeface="Open Sans"/>
                <a:ea typeface="Open Sans"/>
                <a:cs typeface="Open Sans"/>
                <a:sym typeface="Open Sans"/>
              </a:defRPr>
            </a:lvl4pPr>
            <a:lvl5pPr lvl="4" rtl="0">
              <a:spcBef>
                <a:spcPts val="0"/>
              </a:spcBef>
              <a:buClr>
                <a:srgbClr val="FFFFFF"/>
              </a:buClr>
              <a:buFont typeface="Open Sans"/>
              <a:defRPr>
                <a:solidFill>
                  <a:srgbClr val="FFFFFF"/>
                </a:solidFill>
                <a:latin typeface="Open Sans"/>
                <a:ea typeface="Open Sans"/>
                <a:cs typeface="Open Sans"/>
                <a:sym typeface="Open Sans"/>
              </a:defRPr>
            </a:lvl5pPr>
            <a:lvl6pPr lvl="5" rtl="0">
              <a:spcBef>
                <a:spcPts val="0"/>
              </a:spcBef>
              <a:buClr>
                <a:srgbClr val="FFFFFF"/>
              </a:buClr>
              <a:buFont typeface="Open Sans"/>
              <a:defRPr>
                <a:solidFill>
                  <a:srgbClr val="FFFFFF"/>
                </a:solidFill>
                <a:latin typeface="Open Sans"/>
                <a:ea typeface="Open Sans"/>
                <a:cs typeface="Open Sans"/>
                <a:sym typeface="Open Sans"/>
              </a:defRPr>
            </a:lvl6pPr>
            <a:lvl7pPr lvl="6" rtl="0">
              <a:spcBef>
                <a:spcPts val="0"/>
              </a:spcBef>
              <a:buClr>
                <a:srgbClr val="FFFFFF"/>
              </a:buClr>
              <a:buFont typeface="Open Sans"/>
              <a:defRPr>
                <a:solidFill>
                  <a:srgbClr val="FFFFFF"/>
                </a:solidFill>
                <a:latin typeface="Open Sans"/>
                <a:ea typeface="Open Sans"/>
                <a:cs typeface="Open Sans"/>
                <a:sym typeface="Open Sans"/>
              </a:defRPr>
            </a:lvl7pPr>
            <a:lvl8pPr lvl="7" rtl="0">
              <a:spcBef>
                <a:spcPts val="0"/>
              </a:spcBef>
              <a:buClr>
                <a:srgbClr val="FFFFFF"/>
              </a:buClr>
              <a:buFont typeface="Open Sans"/>
              <a:defRPr>
                <a:solidFill>
                  <a:srgbClr val="FFFFFF"/>
                </a:solidFill>
                <a:latin typeface="Open Sans"/>
                <a:ea typeface="Open Sans"/>
                <a:cs typeface="Open Sans"/>
                <a:sym typeface="Open Sans"/>
              </a:defRPr>
            </a:lvl8pPr>
            <a:lvl9pPr lvl="8" rtl="0">
              <a:spcBef>
                <a:spcPts val="0"/>
              </a:spcBef>
              <a:buClr>
                <a:srgbClr val="FFFFFF"/>
              </a:buClr>
              <a:buFont typeface="Open Sans"/>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4" name="Shape 34"/>
        <p:cNvGrpSpPr/>
        <p:nvPr/>
      </p:nvGrpSpPr>
      <p:grpSpPr>
        <a:xfrm>
          <a:off x="0" y="0"/>
          <a:ext cx="0" cy="0"/>
          <a:chOff x="0" y="0"/>
          <a:chExt cx="0" cy="0"/>
        </a:xfrm>
      </p:grpSpPr>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
        <p:nvSpPr>
          <p:cNvPr id="36" name="Shape 36"/>
          <p:cNvSpPr/>
          <p:nvPr/>
        </p:nvSpPr>
        <p:spPr>
          <a:xfrm>
            <a:off x="0" y="-11675"/>
            <a:ext cx="9144000" cy="1287300"/>
          </a:xfrm>
          <a:prstGeom prst="rect">
            <a:avLst/>
          </a:prstGeom>
          <a:solidFill>
            <a:srgbClr val="F6892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p:txBody>
      </p:sp>
      <p:cxnSp>
        <p:nvCxnSpPr>
          <p:cNvPr id="37" name="Shape 37"/>
          <p:cNvCxnSpPr/>
          <p:nvPr/>
        </p:nvCxnSpPr>
        <p:spPr>
          <a:xfrm>
            <a:off x="429200" y="1217186"/>
            <a:ext cx="8025900" cy="0"/>
          </a:xfrm>
          <a:prstGeom prst="straightConnector1">
            <a:avLst/>
          </a:prstGeom>
          <a:noFill/>
          <a:ln cap="flat" cmpd="sng" w="19050">
            <a:solidFill>
              <a:srgbClr val="FFFFFF"/>
            </a:solidFill>
            <a:prstDash val="solid"/>
            <a:round/>
            <a:headEnd len="med" w="med" type="none"/>
            <a:tailEnd len="med" w="med" type="none"/>
          </a:ln>
        </p:spPr>
      </p:cxnSp>
      <p:sp>
        <p:nvSpPr>
          <p:cNvPr id="38" name="Shape 38"/>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buFont typeface="Open Sans"/>
              <a:defRPr>
                <a:solidFill>
                  <a:srgbClr val="FFFFFF"/>
                </a:solidFill>
                <a:latin typeface="Open Sans"/>
                <a:ea typeface="Open Sans"/>
                <a:cs typeface="Open Sans"/>
                <a:sym typeface="Open Sans"/>
              </a:defRPr>
            </a:lvl2pPr>
            <a:lvl3pPr lvl="2" rtl="0">
              <a:spcBef>
                <a:spcPts val="0"/>
              </a:spcBef>
              <a:buClr>
                <a:srgbClr val="FFFFFF"/>
              </a:buClr>
              <a:buFont typeface="Open Sans"/>
              <a:defRPr>
                <a:solidFill>
                  <a:srgbClr val="FFFFFF"/>
                </a:solidFill>
                <a:latin typeface="Open Sans"/>
                <a:ea typeface="Open Sans"/>
                <a:cs typeface="Open Sans"/>
                <a:sym typeface="Open Sans"/>
              </a:defRPr>
            </a:lvl3pPr>
            <a:lvl4pPr lvl="3" rtl="0">
              <a:spcBef>
                <a:spcPts val="0"/>
              </a:spcBef>
              <a:buClr>
                <a:srgbClr val="FFFFFF"/>
              </a:buClr>
              <a:buFont typeface="Open Sans"/>
              <a:defRPr>
                <a:solidFill>
                  <a:srgbClr val="FFFFFF"/>
                </a:solidFill>
                <a:latin typeface="Open Sans"/>
                <a:ea typeface="Open Sans"/>
                <a:cs typeface="Open Sans"/>
                <a:sym typeface="Open Sans"/>
              </a:defRPr>
            </a:lvl4pPr>
            <a:lvl5pPr lvl="4" rtl="0">
              <a:spcBef>
                <a:spcPts val="0"/>
              </a:spcBef>
              <a:buClr>
                <a:srgbClr val="FFFFFF"/>
              </a:buClr>
              <a:buFont typeface="Open Sans"/>
              <a:defRPr>
                <a:solidFill>
                  <a:srgbClr val="FFFFFF"/>
                </a:solidFill>
                <a:latin typeface="Open Sans"/>
                <a:ea typeface="Open Sans"/>
                <a:cs typeface="Open Sans"/>
                <a:sym typeface="Open Sans"/>
              </a:defRPr>
            </a:lvl5pPr>
            <a:lvl6pPr lvl="5" rtl="0">
              <a:spcBef>
                <a:spcPts val="0"/>
              </a:spcBef>
              <a:buClr>
                <a:srgbClr val="FFFFFF"/>
              </a:buClr>
              <a:buFont typeface="Open Sans"/>
              <a:defRPr>
                <a:solidFill>
                  <a:srgbClr val="FFFFFF"/>
                </a:solidFill>
                <a:latin typeface="Open Sans"/>
                <a:ea typeface="Open Sans"/>
                <a:cs typeface="Open Sans"/>
                <a:sym typeface="Open Sans"/>
              </a:defRPr>
            </a:lvl6pPr>
            <a:lvl7pPr lvl="6" rtl="0">
              <a:spcBef>
                <a:spcPts val="0"/>
              </a:spcBef>
              <a:buClr>
                <a:srgbClr val="FFFFFF"/>
              </a:buClr>
              <a:buFont typeface="Open Sans"/>
              <a:defRPr>
                <a:solidFill>
                  <a:srgbClr val="FFFFFF"/>
                </a:solidFill>
                <a:latin typeface="Open Sans"/>
                <a:ea typeface="Open Sans"/>
                <a:cs typeface="Open Sans"/>
                <a:sym typeface="Open Sans"/>
              </a:defRPr>
            </a:lvl7pPr>
            <a:lvl8pPr lvl="7" rtl="0">
              <a:spcBef>
                <a:spcPts val="0"/>
              </a:spcBef>
              <a:buClr>
                <a:srgbClr val="FFFFFF"/>
              </a:buClr>
              <a:buFont typeface="Open Sans"/>
              <a:defRPr>
                <a:solidFill>
                  <a:srgbClr val="FFFFFF"/>
                </a:solidFill>
                <a:latin typeface="Open Sans"/>
                <a:ea typeface="Open Sans"/>
                <a:cs typeface="Open Sans"/>
                <a:sym typeface="Open Sans"/>
              </a:defRPr>
            </a:lvl8pPr>
            <a:lvl9pPr lvl="8" rtl="0">
              <a:spcBef>
                <a:spcPts val="0"/>
              </a:spcBef>
              <a:buClr>
                <a:srgbClr val="FFFFFF"/>
              </a:buClr>
              <a:buFont typeface="Open Sans"/>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41" name="Shape 41"/>
          <p:cNvSpPr txBox="1"/>
          <p:nvPr>
            <p:ph type="title"/>
          </p:nvPr>
        </p:nvSpPr>
        <p:spPr>
          <a:xfrm>
            <a:off x="311700" y="6318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1700" y="1618203"/>
            <a:ext cx="2808000" cy="29508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rgbClr val="F3F3F3"/>
        </a:solidFill>
      </p:bgPr>
    </p:bg>
    <p:spTree>
      <p:nvGrpSpPr>
        <p:cNvPr id="44" name="Shape 44"/>
        <p:cNvGrpSpPr/>
        <p:nvPr/>
      </p:nvGrpSpPr>
      <p:grpSpPr>
        <a:xfrm>
          <a:off x="0" y="0"/>
          <a:ext cx="0" cy="0"/>
          <a:chOff x="0" y="0"/>
          <a:chExt cx="0" cy="0"/>
        </a:xfrm>
      </p:grpSpPr>
      <p:sp>
        <p:nvSpPr>
          <p:cNvPr id="45" name="Shape 45"/>
          <p:cNvSpPr txBox="1"/>
          <p:nvPr>
            <p:ph type="title"/>
          </p:nvPr>
        </p:nvSpPr>
        <p:spPr>
          <a:xfrm>
            <a:off x="2125175" y="577525"/>
            <a:ext cx="5678100" cy="4085700"/>
          </a:xfrm>
          <a:prstGeom prst="rect">
            <a:avLst/>
          </a:prstGeom>
        </p:spPr>
        <p:txBody>
          <a:bodyPr anchorCtr="0" anchor="ctr" bIns="91425" lIns="91425" rIns="91425" tIns="91425"/>
          <a:lstStyle>
            <a:lvl1pPr lvl="0">
              <a:lnSpc>
                <a:spcPct val="150000"/>
              </a:lnSpc>
              <a:spcBef>
                <a:spcPts val="0"/>
              </a:spcBef>
              <a:buClr>
                <a:srgbClr val="B7B7B7"/>
              </a:buClr>
              <a:buSzPct val="100000"/>
              <a:buFont typeface="Source Code Pro"/>
              <a:defRPr sz="2400">
                <a:solidFill>
                  <a:srgbClr val="B7B7B7"/>
                </a:solidFill>
                <a:latin typeface="Source Code Pro"/>
                <a:ea typeface="Source Code Pro"/>
                <a:cs typeface="Source Code Pro"/>
                <a:sym typeface="Source Code Pro"/>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p:txBody>
      </p:sp>
      <p:sp>
        <p:nvSpPr>
          <p:cNvPr id="46" name="Shape 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
        <p:nvSpPr>
          <p:cNvPr id="47" name="Shape 47"/>
          <p:cNvSpPr txBox="1"/>
          <p:nvPr/>
        </p:nvSpPr>
        <p:spPr>
          <a:xfrm>
            <a:off x="490250" y="455450"/>
            <a:ext cx="2102100" cy="1938600"/>
          </a:xfrm>
          <a:prstGeom prst="rect">
            <a:avLst/>
          </a:prstGeom>
          <a:noFill/>
          <a:ln>
            <a:noFill/>
          </a:ln>
        </p:spPr>
        <p:txBody>
          <a:bodyPr anchorCtr="0" anchor="t" bIns="91425" lIns="91425" rIns="91425" tIns="91425">
            <a:noAutofit/>
          </a:bodyPr>
          <a:lstStyle/>
          <a:p>
            <a:pPr lvl="0">
              <a:spcBef>
                <a:spcPts val="0"/>
              </a:spcBef>
              <a:buNone/>
            </a:pPr>
            <a:r>
              <a:rPr lang="pt-BR" sz="20000">
                <a:solidFill>
                  <a:srgbClr val="B7B7B7"/>
                </a:solidFill>
                <a:latin typeface="Consolas"/>
                <a:ea typeface="Consolas"/>
                <a:cs typeface="Consolas"/>
                <a:sym typeface="Consolas"/>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48" name="Shape 48"/>
        <p:cNvGrpSpPr/>
        <p:nvPr/>
      </p:nvGrpSpPr>
      <p:grpSpPr>
        <a:xfrm>
          <a:off x="0" y="0"/>
          <a:ext cx="0" cy="0"/>
          <a:chOff x="0" y="0"/>
          <a:chExt cx="0" cy="0"/>
        </a:xfrm>
      </p:grpSpPr>
      <p:sp>
        <p:nvSpPr>
          <p:cNvPr id="49" name="Shape 49"/>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51" name="Shape 51"/>
          <p:cNvSpPr txBox="1"/>
          <p:nvPr>
            <p:ph type="title"/>
          </p:nvPr>
        </p:nvSpPr>
        <p:spPr>
          <a:xfrm>
            <a:off x="265500" y="1078750"/>
            <a:ext cx="4045200" cy="1789200"/>
          </a:xfrm>
          <a:prstGeom prst="rect">
            <a:avLst/>
          </a:prstGeom>
        </p:spPr>
        <p:txBody>
          <a:bodyPr anchorCtr="0" anchor="b" bIns="91425" lIns="91425" rIns="91425" tIns="91425"/>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p:txBody>
      </p:sp>
      <p:sp>
        <p:nvSpPr>
          <p:cNvPr id="52" name="Shape 52"/>
          <p:cNvSpPr txBox="1"/>
          <p:nvPr>
            <p:ph idx="1" type="subTitle"/>
          </p:nvPr>
        </p:nvSpPr>
        <p:spPr>
          <a:xfrm>
            <a:off x="265500" y="29214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sp>
        <p:nvSpPr>
          <p:cNvPr id="56" name="Shape 56"/>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72500"/>
            <a:ext cx="8520600" cy="733500"/>
          </a:xfrm>
          <a:prstGeom prst="rect">
            <a:avLst/>
          </a:prstGeom>
          <a:noFill/>
          <a:ln>
            <a:noFill/>
          </a:ln>
        </p:spPr>
        <p:txBody>
          <a:bodyPr anchorCtr="0" anchor="b" bIns="91425" lIns="91425" rIns="91425" tIns="91425"/>
          <a:lstStyle>
            <a:lvl1pPr lvl="0">
              <a:spcBef>
                <a:spcPts val="0"/>
              </a:spcBef>
              <a:buClr>
                <a:schemeClr val="dk2"/>
              </a:buClr>
              <a:buSzPct val="100000"/>
              <a:buFont typeface="Open Sans"/>
              <a:buNone/>
              <a:defRPr sz="3000">
                <a:solidFill>
                  <a:schemeClr val="dk2"/>
                </a:solidFill>
                <a:latin typeface="Open Sans"/>
                <a:ea typeface="Open Sans"/>
                <a:cs typeface="Open Sans"/>
                <a:sym typeface="Open Sans"/>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7" name="Shape 7"/>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pt-BR"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git/git" TargetMode="External"/><Relationship Id="rId4"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02.png"/><Relationship Id="rId4" Type="http://schemas.openxmlformats.org/officeDocument/2006/relationships/image" Target="../media/image09.png"/><Relationship Id="rId5" Type="http://schemas.openxmlformats.org/officeDocument/2006/relationships/image" Target="../media/image03.png"/><Relationship Id="rId6"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05.png"/><Relationship Id="rId4" Type="http://schemas.openxmlformats.org/officeDocument/2006/relationships/image" Target="../media/image16.png"/><Relationship Id="rId5" Type="http://schemas.openxmlformats.org/officeDocument/2006/relationships/image" Target="../media/image08.png"/><Relationship Id="rId6"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 TargetMode="Externa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itbucket.org/" TargetMode="Externa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scm.com/book/pt-br/v1/Primeiros-passos-Sobre-Controle-de-Vers%C3%A3o" TargetMode="External"/><Relationship Id="rId4" Type="http://schemas.openxmlformats.org/officeDocument/2006/relationships/hyperlink" Target="https://git-scm.com/documentation" TargetMode="External"/><Relationship Id="rId5" Type="http://schemas.openxmlformats.org/officeDocument/2006/relationships/hyperlink" Target="https://www.atlassian.com/gi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mailto:furlanrapha@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30800" y="3081775"/>
            <a:ext cx="8282400" cy="1516500"/>
          </a:xfrm>
          <a:prstGeom prst="rect">
            <a:avLst/>
          </a:prstGeom>
        </p:spPr>
        <p:txBody>
          <a:bodyPr anchorCtr="0" anchor="ctr" bIns="91425" lIns="91425" rIns="91425" tIns="91425">
            <a:noAutofit/>
          </a:bodyPr>
          <a:lstStyle/>
          <a:p>
            <a:pPr lvl="0" algn="r">
              <a:spcBef>
                <a:spcPts val="0"/>
              </a:spcBef>
              <a:buNone/>
            </a:pPr>
            <a:r>
              <a:rPr b="1" lang="pt-BR" sz="3000">
                <a:solidFill>
                  <a:srgbClr val="FFFFFF"/>
                </a:solidFill>
              </a:rPr>
              <a:t>GESTÃO DE CONTROLE DE CÓDIGO</a:t>
            </a:r>
          </a:p>
        </p:txBody>
      </p:sp>
      <p:sp>
        <p:nvSpPr>
          <p:cNvPr id="75" name="Shape 75"/>
          <p:cNvSpPr txBox="1"/>
          <p:nvPr>
            <p:ph idx="4294967295" type="subTitle"/>
          </p:nvPr>
        </p:nvSpPr>
        <p:spPr>
          <a:xfrm>
            <a:off x="6280500" y="4277025"/>
            <a:ext cx="2432700" cy="404100"/>
          </a:xfrm>
          <a:prstGeom prst="rect">
            <a:avLst/>
          </a:prstGeom>
        </p:spPr>
        <p:txBody>
          <a:bodyPr anchorCtr="0" anchor="t" bIns="91425" lIns="91425" rIns="91425" tIns="91425">
            <a:noAutofit/>
          </a:bodyPr>
          <a:lstStyle/>
          <a:p>
            <a:pPr lvl="0" algn="ctr">
              <a:spcBef>
                <a:spcPts val="0"/>
              </a:spcBef>
              <a:buNone/>
            </a:pPr>
            <a:r>
              <a:rPr lang="pt-BR">
                <a:solidFill>
                  <a:srgbClr val="FFFFFF"/>
                </a:solidFill>
              </a:rPr>
              <a:t>Raphael Furlan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VCS - Gestão Distribuída</a:t>
            </a:r>
          </a:p>
        </p:txBody>
      </p:sp>
      <p:sp>
        <p:nvSpPr>
          <p:cNvPr id="140" name="Shape 140"/>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spcBef>
                <a:spcPts val="0"/>
              </a:spcBef>
              <a:buNone/>
            </a:pPr>
            <a:r>
              <a:rPr lang="pt-BR"/>
              <a:t>Ferramentas comuns desse modelo:</a:t>
            </a:r>
          </a:p>
          <a:p>
            <a:pPr indent="457200" lvl="0" rtl="0">
              <a:lnSpc>
                <a:spcPct val="100000"/>
              </a:lnSpc>
              <a:spcBef>
                <a:spcPts val="0"/>
              </a:spcBef>
              <a:buNone/>
            </a:pPr>
            <a:r>
              <a:rPr lang="pt-BR" sz="1400"/>
              <a:t>Git</a:t>
            </a:r>
          </a:p>
          <a:p>
            <a:pPr indent="457200" lvl="0" rtl="0">
              <a:lnSpc>
                <a:spcPct val="100000"/>
              </a:lnSpc>
              <a:spcBef>
                <a:spcPts val="0"/>
              </a:spcBef>
              <a:buNone/>
            </a:pPr>
            <a:r>
              <a:rPr lang="pt-BR" sz="1400"/>
              <a:t>Mercurial</a:t>
            </a:r>
          </a:p>
          <a:p>
            <a:pPr indent="457200" lvl="0" rtl="0">
              <a:lnSpc>
                <a:spcPct val="100000"/>
              </a:lnSpc>
              <a:spcBef>
                <a:spcPts val="0"/>
              </a:spcBef>
              <a:buNone/>
            </a:pPr>
            <a:r>
              <a:t/>
            </a:r>
            <a:endParaRPr sz="1400"/>
          </a:p>
          <a:p>
            <a:pPr lvl="0" rtl="0">
              <a:spcBef>
                <a:spcPts val="0"/>
              </a:spcBef>
              <a:buNone/>
            </a:pPr>
            <a:r>
              <a:rPr lang="pt-BR"/>
              <a:t>Como funciona?</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Conhecendo o Git</a:t>
            </a:r>
          </a:p>
        </p:txBody>
      </p:sp>
      <p:sp>
        <p:nvSpPr>
          <p:cNvPr id="146" name="Shape 146"/>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Conhecendo o Git</a:t>
            </a:r>
          </a:p>
        </p:txBody>
      </p:sp>
      <p:sp>
        <p:nvSpPr>
          <p:cNvPr id="152" name="Shape 152"/>
          <p:cNvSpPr txBox="1"/>
          <p:nvPr>
            <p:ph idx="1" type="body"/>
          </p:nvPr>
        </p:nvSpPr>
        <p:spPr>
          <a:xfrm>
            <a:off x="311700" y="1468825"/>
            <a:ext cx="4642800" cy="3099900"/>
          </a:xfrm>
          <a:prstGeom prst="rect">
            <a:avLst/>
          </a:prstGeom>
        </p:spPr>
        <p:txBody>
          <a:bodyPr anchorCtr="0" anchor="ctr" bIns="91425" lIns="91425" rIns="91425" tIns="91425">
            <a:noAutofit/>
          </a:bodyPr>
          <a:lstStyle/>
          <a:p>
            <a:pPr lvl="0" rtl="0">
              <a:spcBef>
                <a:spcPts val="0"/>
              </a:spcBef>
              <a:buNone/>
            </a:pPr>
            <a:r>
              <a:rPr lang="pt-BR"/>
              <a:t>História</a:t>
            </a:r>
          </a:p>
          <a:p>
            <a:pPr lvl="0" rtl="0">
              <a:spcBef>
                <a:spcPts val="0"/>
              </a:spcBef>
              <a:buNone/>
            </a:pPr>
            <a:r>
              <a:rPr lang="pt-BR"/>
              <a:t>Git / Open Source (</a:t>
            </a:r>
            <a:r>
              <a:rPr lang="pt-BR" u="sng">
                <a:solidFill>
                  <a:schemeClr val="hlink"/>
                </a:solidFill>
                <a:hlinkClick r:id="rId3"/>
              </a:rPr>
              <a:t>https://github.com/git/git</a:t>
            </a:r>
            <a:r>
              <a:rPr lang="pt-BR"/>
              <a:t>)</a:t>
            </a:r>
          </a:p>
        </p:txBody>
      </p:sp>
      <p:pic>
        <p:nvPicPr>
          <p:cNvPr id="153" name="Shape 153"/>
          <p:cNvPicPr preferRelativeResize="0"/>
          <p:nvPr/>
        </p:nvPicPr>
        <p:blipFill>
          <a:blip r:embed="rId4">
            <a:alphaModFix/>
          </a:blip>
          <a:stretch>
            <a:fillRect/>
          </a:stretch>
        </p:blipFill>
        <p:spPr>
          <a:xfrm>
            <a:off x="4914675" y="2218487"/>
            <a:ext cx="3832949" cy="160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Conceitos</a:t>
            </a:r>
          </a:p>
        </p:txBody>
      </p:sp>
      <p:sp>
        <p:nvSpPr>
          <p:cNvPr id="159" name="Shape 159"/>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Conceitos</a:t>
            </a:r>
          </a:p>
        </p:txBody>
      </p:sp>
      <p:sp>
        <p:nvSpPr>
          <p:cNvPr id="165" name="Shape 165"/>
          <p:cNvSpPr/>
          <p:nvPr/>
        </p:nvSpPr>
        <p:spPr>
          <a:xfrm>
            <a:off x="3466062" y="1639753"/>
            <a:ext cx="1699500" cy="1592400"/>
          </a:xfrm>
          <a:prstGeom prst="ellipse">
            <a:avLst/>
          </a:prstGeom>
          <a:solidFill>
            <a:schemeClr val="accent4"/>
          </a:solidFill>
          <a:ln>
            <a:noFill/>
          </a:ln>
        </p:spPr>
        <p:txBody>
          <a:bodyPr anchorCtr="0" anchor="ctr" bIns="91425" lIns="91425" rIns="91425" tIns="91425">
            <a:noAutofit/>
          </a:bodyPr>
          <a:lstStyle/>
          <a:p>
            <a:pPr lvl="0" algn="ctr">
              <a:spcBef>
                <a:spcPts val="0"/>
              </a:spcBef>
              <a:buNone/>
            </a:pPr>
            <a:r>
              <a:rPr lang="pt-BR">
                <a:solidFill>
                  <a:schemeClr val="lt1"/>
                </a:solidFill>
              </a:rPr>
              <a:t>Repositórios (Repo)</a:t>
            </a:r>
          </a:p>
        </p:txBody>
      </p:sp>
      <p:sp>
        <p:nvSpPr>
          <p:cNvPr id="166" name="Shape 166"/>
          <p:cNvSpPr/>
          <p:nvPr/>
        </p:nvSpPr>
        <p:spPr>
          <a:xfrm>
            <a:off x="5286100" y="1416425"/>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Remote</a:t>
            </a:r>
          </a:p>
        </p:txBody>
      </p:sp>
      <p:sp>
        <p:nvSpPr>
          <p:cNvPr id="167" name="Shape 167"/>
          <p:cNvSpPr/>
          <p:nvPr/>
        </p:nvSpPr>
        <p:spPr>
          <a:xfrm>
            <a:off x="5088925" y="2760575"/>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Clone</a:t>
            </a:r>
          </a:p>
        </p:txBody>
      </p:sp>
      <p:sp>
        <p:nvSpPr>
          <p:cNvPr id="168" name="Shape 168"/>
          <p:cNvSpPr/>
          <p:nvPr/>
        </p:nvSpPr>
        <p:spPr>
          <a:xfrm>
            <a:off x="6321925" y="3163300"/>
            <a:ext cx="1788600" cy="16758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Commit (checkin)</a:t>
            </a:r>
          </a:p>
        </p:txBody>
      </p:sp>
      <p:sp>
        <p:nvSpPr>
          <p:cNvPr id="169" name="Shape 169"/>
          <p:cNvSpPr/>
          <p:nvPr/>
        </p:nvSpPr>
        <p:spPr>
          <a:xfrm>
            <a:off x="6850700" y="1494175"/>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Fetch</a:t>
            </a:r>
          </a:p>
        </p:txBody>
      </p:sp>
      <p:sp>
        <p:nvSpPr>
          <p:cNvPr id="170" name="Shape 170"/>
          <p:cNvSpPr/>
          <p:nvPr/>
        </p:nvSpPr>
        <p:spPr>
          <a:xfrm>
            <a:off x="3869550" y="3632625"/>
            <a:ext cx="1404900" cy="13164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Pull (Update)</a:t>
            </a:r>
          </a:p>
        </p:txBody>
      </p:sp>
      <p:sp>
        <p:nvSpPr>
          <p:cNvPr id="171" name="Shape 171"/>
          <p:cNvSpPr/>
          <p:nvPr/>
        </p:nvSpPr>
        <p:spPr>
          <a:xfrm>
            <a:off x="2099600" y="1866375"/>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Push</a:t>
            </a:r>
          </a:p>
        </p:txBody>
      </p:sp>
      <p:sp>
        <p:nvSpPr>
          <p:cNvPr id="172" name="Shape 172"/>
          <p:cNvSpPr/>
          <p:nvPr/>
        </p:nvSpPr>
        <p:spPr>
          <a:xfrm>
            <a:off x="7854225" y="2382925"/>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Branch</a:t>
            </a:r>
          </a:p>
        </p:txBody>
      </p:sp>
      <p:sp>
        <p:nvSpPr>
          <p:cNvPr id="173" name="Shape 173"/>
          <p:cNvSpPr/>
          <p:nvPr/>
        </p:nvSpPr>
        <p:spPr>
          <a:xfrm>
            <a:off x="533238" y="3404250"/>
            <a:ext cx="1477500" cy="13845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Checkout</a:t>
            </a:r>
          </a:p>
        </p:txBody>
      </p:sp>
      <p:sp>
        <p:nvSpPr>
          <p:cNvPr id="174" name="Shape 174"/>
          <p:cNvSpPr/>
          <p:nvPr/>
        </p:nvSpPr>
        <p:spPr>
          <a:xfrm>
            <a:off x="455450" y="1760800"/>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Merge</a:t>
            </a:r>
          </a:p>
        </p:txBody>
      </p:sp>
      <p:sp>
        <p:nvSpPr>
          <p:cNvPr id="175" name="Shape 175"/>
          <p:cNvSpPr/>
          <p:nvPr/>
        </p:nvSpPr>
        <p:spPr>
          <a:xfrm>
            <a:off x="2323637" y="3329950"/>
            <a:ext cx="1233000" cy="11553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Tag (Label)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Repositórios (Repo)</a:t>
            </a:r>
          </a:p>
        </p:txBody>
      </p:sp>
      <p:sp>
        <p:nvSpPr>
          <p:cNvPr id="181" name="Shape 181"/>
          <p:cNvSpPr txBox="1"/>
          <p:nvPr>
            <p:ph idx="1" type="body"/>
          </p:nvPr>
        </p:nvSpPr>
        <p:spPr>
          <a:xfrm>
            <a:off x="311700" y="1468825"/>
            <a:ext cx="8520600" cy="3099900"/>
          </a:xfrm>
          <a:prstGeom prst="rect">
            <a:avLst/>
          </a:prstGeom>
        </p:spPr>
        <p:txBody>
          <a:bodyPr anchorCtr="0" anchor="ctr" bIns="91425" lIns="91425" rIns="91425" tIns="91425">
            <a:noAutofit/>
          </a:bodyPr>
          <a:lstStyle/>
          <a:p>
            <a:pPr lvl="0" rtl="0">
              <a:spcBef>
                <a:spcPts val="0"/>
              </a:spcBef>
              <a:buNone/>
            </a:pPr>
            <a:r>
              <a:rPr lang="pt-BR"/>
              <a:t>Um repositório é o local onde será armazenado toda a informação/código que será aplicada a gestão de controle.</a:t>
            </a:r>
          </a:p>
          <a:p>
            <a:pPr lvl="0" rtl="0">
              <a:lnSpc>
                <a:spcPct val="100000"/>
              </a:lnSpc>
              <a:spcBef>
                <a:spcPts val="0"/>
              </a:spcBef>
              <a:buNone/>
            </a:pPr>
            <a:r>
              <a:rPr lang="pt-BR"/>
              <a:t>Sendo assim podemos considerar que:</a:t>
            </a:r>
            <a:br>
              <a:rPr lang="pt-BR"/>
            </a:br>
            <a:br>
              <a:rPr lang="pt-BR"/>
            </a:br>
            <a:r>
              <a:rPr lang="pt-BR"/>
              <a:t>	</a:t>
            </a:r>
            <a:r>
              <a:rPr lang="pt-BR" sz="1400"/>
              <a:t>Projeto A (whatsapp-android) é um repositório</a:t>
            </a:r>
          </a:p>
          <a:p>
            <a:pPr indent="457200" lvl="0">
              <a:lnSpc>
                <a:spcPct val="100000"/>
              </a:lnSpc>
              <a:spcBef>
                <a:spcPts val="0"/>
              </a:spcBef>
              <a:buNone/>
            </a:pPr>
            <a:r>
              <a:rPr lang="pt-BR" sz="1400"/>
              <a:t>Projeto B (whatsapp-ios) é outro repositório</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Remote</a:t>
            </a:r>
          </a:p>
        </p:txBody>
      </p:sp>
      <p:sp>
        <p:nvSpPr>
          <p:cNvPr id="187" name="Shape 187"/>
          <p:cNvSpPr txBox="1"/>
          <p:nvPr>
            <p:ph idx="1" type="body"/>
          </p:nvPr>
        </p:nvSpPr>
        <p:spPr>
          <a:xfrm>
            <a:off x="311700" y="1468825"/>
            <a:ext cx="8520600" cy="3099900"/>
          </a:xfrm>
          <a:prstGeom prst="rect">
            <a:avLst/>
          </a:prstGeom>
        </p:spPr>
        <p:txBody>
          <a:bodyPr anchorCtr="0" anchor="ctr" bIns="91425" lIns="91425" rIns="91425" tIns="91425">
            <a:noAutofit/>
          </a:bodyPr>
          <a:lstStyle/>
          <a:p>
            <a:pPr lvl="0" rtl="0">
              <a:spcBef>
                <a:spcPts val="0"/>
              </a:spcBef>
              <a:buNone/>
            </a:pPr>
            <a:r>
              <a:rPr lang="pt-BR"/>
              <a:t>O remote representa um repositório remoto.</a:t>
            </a:r>
          </a:p>
          <a:p>
            <a:pPr lvl="0">
              <a:spcBef>
                <a:spcPts val="0"/>
              </a:spcBef>
              <a:buNone/>
            </a:pPr>
            <a:r>
              <a:rPr lang="pt-BR"/>
              <a:t>Pode existir mais de um repositório remoto (vamos ver isto em “</a:t>
            </a:r>
            <a:r>
              <a:rPr i="1" lang="pt-BR"/>
              <a:t>Fork</a:t>
            </a:r>
            <a:r>
              <a:rPr lang="pt-BR"/>
              <a: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Clone</a:t>
            </a:r>
          </a:p>
        </p:txBody>
      </p:sp>
      <p:sp>
        <p:nvSpPr>
          <p:cNvPr id="193" name="Shape 193"/>
          <p:cNvSpPr txBox="1"/>
          <p:nvPr>
            <p:ph idx="1" type="body"/>
          </p:nvPr>
        </p:nvSpPr>
        <p:spPr>
          <a:xfrm>
            <a:off x="311700" y="1468825"/>
            <a:ext cx="7020300" cy="3099900"/>
          </a:xfrm>
          <a:prstGeom prst="rect">
            <a:avLst/>
          </a:prstGeom>
        </p:spPr>
        <p:txBody>
          <a:bodyPr anchorCtr="0" anchor="ctr" bIns="91425" lIns="91425" rIns="91425" tIns="91425">
            <a:noAutofit/>
          </a:bodyPr>
          <a:lstStyle/>
          <a:p>
            <a:pPr lvl="0" rtl="0">
              <a:spcBef>
                <a:spcPts val="0"/>
              </a:spcBef>
              <a:buNone/>
            </a:pPr>
            <a:r>
              <a:rPr lang="pt-BR"/>
              <a:t>O conceito de “</a:t>
            </a:r>
            <a:r>
              <a:rPr i="1" lang="pt-BR"/>
              <a:t>Clone</a:t>
            </a:r>
            <a:r>
              <a:rPr lang="pt-BR"/>
              <a:t>” é exatamente o sentido da palavra, é realizar o clone de um repositório.</a:t>
            </a:r>
          </a:p>
          <a:p>
            <a:pPr lvl="0">
              <a:spcBef>
                <a:spcPts val="0"/>
              </a:spcBef>
              <a:buNone/>
            </a:pPr>
            <a:r>
              <a:rPr lang="pt-BR"/>
              <a:t>Lembrando que na gestão distribuída de fato temos todos os fontes e histórico localmente.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Commit (Checkin)</a:t>
            </a:r>
          </a:p>
        </p:txBody>
      </p:sp>
      <p:sp>
        <p:nvSpPr>
          <p:cNvPr id="199" name="Shape 199"/>
          <p:cNvSpPr txBox="1"/>
          <p:nvPr>
            <p:ph idx="1" type="body"/>
          </p:nvPr>
        </p:nvSpPr>
        <p:spPr>
          <a:xfrm>
            <a:off x="400550" y="1579925"/>
            <a:ext cx="5398500" cy="3099900"/>
          </a:xfrm>
          <a:prstGeom prst="rect">
            <a:avLst/>
          </a:prstGeom>
        </p:spPr>
        <p:txBody>
          <a:bodyPr anchorCtr="0" anchor="ctr" bIns="91425" lIns="91425" rIns="91425" tIns="91425">
            <a:noAutofit/>
          </a:bodyPr>
          <a:lstStyle/>
          <a:p>
            <a:pPr lvl="0" rtl="0">
              <a:spcBef>
                <a:spcPts val="0"/>
              </a:spcBef>
              <a:buNone/>
            </a:pPr>
            <a:r>
              <a:rPr lang="pt-BR"/>
              <a:t>Um commit representa um bloco de alterações sendo realizadas em um repositório.</a:t>
            </a:r>
          </a:p>
          <a:p>
            <a:pPr lvl="0" rtl="0">
              <a:spcBef>
                <a:spcPts val="0"/>
              </a:spcBef>
              <a:buNone/>
            </a:pPr>
            <a:r>
              <a:rPr lang="pt-BR"/>
              <a:t>O commit fica apenas armazenado no repositório local.</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Fetch</a:t>
            </a:r>
          </a:p>
        </p:txBody>
      </p:sp>
      <p:sp>
        <p:nvSpPr>
          <p:cNvPr id="205" name="Shape 205"/>
          <p:cNvSpPr txBox="1"/>
          <p:nvPr>
            <p:ph idx="1" type="body"/>
          </p:nvPr>
        </p:nvSpPr>
        <p:spPr>
          <a:xfrm>
            <a:off x="311700" y="1468825"/>
            <a:ext cx="8520600" cy="3099900"/>
          </a:xfrm>
          <a:prstGeom prst="rect">
            <a:avLst/>
          </a:prstGeom>
        </p:spPr>
        <p:txBody>
          <a:bodyPr anchorCtr="0" anchor="t" bIns="91425" lIns="91425" rIns="91425" tIns="91425">
            <a:noAutofit/>
          </a:bodyPr>
          <a:lstStyle/>
          <a:p>
            <a:pPr indent="-228600" lvl="0" marL="457200" rtl="0">
              <a:spcBef>
                <a:spcPts val="0"/>
              </a:spcBef>
            </a:pPr>
            <a:r>
              <a:rPr lang="pt-BR"/>
              <a:t>O conceito de fetch representa sincronizar o repositório local com o repositório remoto (ou mais de um repositório remoto).</a:t>
            </a:r>
          </a:p>
          <a:p>
            <a:pPr indent="-228600" lvl="0" marL="457200">
              <a:spcBef>
                <a:spcPts val="0"/>
              </a:spcBef>
            </a:pPr>
            <a:r>
              <a:rPr lang="pt-BR"/>
              <a:t>O fetch NÃO atualiza os arquivos do repositório local.</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Quem sou eu?</a:t>
            </a:r>
          </a:p>
        </p:txBody>
      </p:sp>
      <p:sp>
        <p:nvSpPr>
          <p:cNvPr id="81" name="Shape 81"/>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De Foz do Iguaçu, migrei para Curitiba em 2012</a:t>
            </a:r>
          </a:p>
          <a:p>
            <a:pPr lvl="0">
              <a:spcBef>
                <a:spcPts val="0"/>
              </a:spcBef>
              <a:buNone/>
            </a:pPr>
            <a:r>
              <a:rPr lang="pt-BR"/>
              <a:t>Desenvolvedor Web desde 2008 (8 anos na área)</a:t>
            </a:r>
          </a:p>
          <a:p>
            <a:pPr lvl="0">
              <a:spcBef>
                <a:spcPts val="0"/>
              </a:spcBef>
              <a:buNone/>
            </a:pPr>
            <a:r>
              <a:rPr lang="pt-BR"/>
              <a:t>Tecnologias que atuo hoje: .NET (C#) e React</a:t>
            </a:r>
          </a:p>
          <a:p>
            <a:pPr lvl="0">
              <a:spcBef>
                <a:spcPts val="0"/>
              </a:spcBef>
              <a:buNone/>
            </a:pPr>
            <a:r>
              <a:rPr lang="pt-BR"/>
              <a:t>Já atuei com mobile também (Android e Titanium)</a:t>
            </a:r>
          </a:p>
          <a:p>
            <a:pPr lvl="0">
              <a:spcBef>
                <a:spcPts val="0"/>
              </a:spcBef>
              <a:buNone/>
            </a:pPr>
            <a:r>
              <a:rPr lang="pt-BR"/>
              <a:t>Trabalho para o Flight Club e para a Caeno</a:t>
            </a:r>
          </a:p>
          <a:p>
            <a:pPr lvl="0">
              <a:spcBef>
                <a:spcPts val="0"/>
              </a:spcBef>
              <a:buNone/>
            </a:pPr>
            <a:r>
              <a:t/>
            </a:r>
            <a:endParaRPr/>
          </a:p>
        </p:txBody>
      </p:sp>
      <p:pic>
        <p:nvPicPr>
          <p:cNvPr id="82" name="Shape 82"/>
          <p:cNvPicPr preferRelativeResize="0"/>
          <p:nvPr/>
        </p:nvPicPr>
        <p:blipFill>
          <a:blip r:embed="rId3">
            <a:alphaModFix/>
          </a:blip>
          <a:stretch>
            <a:fillRect/>
          </a:stretch>
        </p:blipFill>
        <p:spPr>
          <a:xfrm>
            <a:off x="5852050" y="1431275"/>
            <a:ext cx="2191350" cy="3175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Pull (Update)</a:t>
            </a:r>
          </a:p>
        </p:txBody>
      </p:sp>
      <p:sp>
        <p:nvSpPr>
          <p:cNvPr id="211" name="Shape 211"/>
          <p:cNvSpPr txBox="1"/>
          <p:nvPr>
            <p:ph idx="1" type="body"/>
          </p:nvPr>
        </p:nvSpPr>
        <p:spPr>
          <a:xfrm>
            <a:off x="311700" y="1468825"/>
            <a:ext cx="6464700" cy="3099900"/>
          </a:xfrm>
          <a:prstGeom prst="rect">
            <a:avLst/>
          </a:prstGeom>
        </p:spPr>
        <p:txBody>
          <a:bodyPr anchorCtr="0" anchor="ctr" bIns="91425" lIns="91425" rIns="91425" tIns="91425">
            <a:noAutofit/>
          </a:bodyPr>
          <a:lstStyle/>
          <a:p>
            <a:pPr lvl="0" rtl="0">
              <a:spcBef>
                <a:spcPts val="0"/>
              </a:spcBef>
              <a:buNone/>
            </a:pPr>
            <a:r>
              <a:rPr lang="pt-BR"/>
              <a:t>O pull nada mais é que obter as atualizações que foram identificadas ao realizar o fetch.</a:t>
            </a:r>
          </a:p>
          <a:p>
            <a:pPr lvl="0" rtl="0">
              <a:spcBef>
                <a:spcPts val="0"/>
              </a:spcBef>
              <a:buNone/>
            </a:pPr>
            <a:r>
              <a:rPr lang="pt-BR"/>
              <a:t>Sendo assim, os arquivos do repositório local serão atualizados com os arquivos do repositório remoto.</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Push</a:t>
            </a:r>
          </a:p>
        </p:txBody>
      </p:sp>
      <p:sp>
        <p:nvSpPr>
          <p:cNvPr id="217" name="Shape 217"/>
          <p:cNvSpPr txBox="1"/>
          <p:nvPr>
            <p:ph idx="1" type="body"/>
          </p:nvPr>
        </p:nvSpPr>
        <p:spPr>
          <a:xfrm>
            <a:off x="311700" y="1468825"/>
            <a:ext cx="6142800" cy="3099900"/>
          </a:xfrm>
          <a:prstGeom prst="rect">
            <a:avLst/>
          </a:prstGeom>
        </p:spPr>
        <p:txBody>
          <a:bodyPr anchorCtr="0" anchor="ctr" bIns="91425" lIns="91425" rIns="91425" tIns="91425">
            <a:noAutofit/>
          </a:bodyPr>
          <a:lstStyle/>
          <a:p>
            <a:pPr lvl="0">
              <a:spcBef>
                <a:spcPts val="0"/>
              </a:spcBef>
              <a:buNone/>
            </a:pPr>
            <a:r>
              <a:rPr lang="pt-BR"/>
              <a:t>O push ocorre quando você possui um ou mais commits para enviar para o repositório remoto.</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Branch</a:t>
            </a:r>
          </a:p>
        </p:txBody>
      </p:sp>
      <p:sp>
        <p:nvSpPr>
          <p:cNvPr id="223" name="Shape 223"/>
          <p:cNvSpPr txBox="1"/>
          <p:nvPr>
            <p:ph idx="1" type="body"/>
          </p:nvPr>
        </p:nvSpPr>
        <p:spPr>
          <a:xfrm>
            <a:off x="311700" y="1468825"/>
            <a:ext cx="8520600" cy="3099900"/>
          </a:xfrm>
          <a:prstGeom prst="rect">
            <a:avLst/>
          </a:prstGeom>
        </p:spPr>
        <p:txBody>
          <a:bodyPr anchorCtr="0" anchor="ctr" bIns="91425" lIns="91425" rIns="91425" tIns="91425">
            <a:noAutofit/>
          </a:bodyPr>
          <a:lstStyle/>
          <a:p>
            <a:pPr lvl="0" rtl="0">
              <a:spcBef>
                <a:spcPts val="0"/>
              </a:spcBef>
              <a:buNone/>
            </a:pPr>
            <a:r>
              <a:rPr b="1" i="1" lang="pt-BR"/>
              <a:t>Branch</a:t>
            </a:r>
            <a:r>
              <a:rPr lang="pt-BR"/>
              <a:t> em português é </a:t>
            </a:r>
            <a:r>
              <a:rPr i="1" lang="pt-BR"/>
              <a:t>“ramo”</a:t>
            </a:r>
            <a:r>
              <a:rPr lang="pt-BR"/>
              <a:t> ou </a:t>
            </a:r>
            <a:r>
              <a:rPr i="1" lang="pt-BR"/>
              <a:t>“galho”</a:t>
            </a:r>
            <a:r>
              <a:rPr lang="pt-BR"/>
              <a:t>. Esse nome se dá ao fato de que em um repositório, os seus arquivos ou códigos podem seguir uma linha diferente de atualizações.</a:t>
            </a:r>
          </a:p>
          <a:p>
            <a:pPr lvl="0" rtl="0">
              <a:spcBef>
                <a:spcPts val="0"/>
              </a:spcBef>
              <a:buNone/>
            </a:pPr>
            <a:r>
              <a:rPr lang="pt-BR"/>
              <a:t>As </a:t>
            </a:r>
            <a:r>
              <a:rPr b="1" i="1" lang="pt-BR"/>
              <a:t>branches</a:t>
            </a:r>
            <a:r>
              <a:rPr lang="pt-BR"/>
              <a:t> são muito utilizadas para gerenciar novas funcionalidades assim como manter os códigos de cada ambiente/servidor centralizados em um lugar.</a:t>
            </a:r>
          </a:p>
        </p:txBody>
      </p:sp>
      <p:sp>
        <p:nvSpPr>
          <p:cNvPr id="224" name="Shape 224"/>
          <p:cNvSpPr/>
          <p:nvPr/>
        </p:nvSpPr>
        <p:spPr>
          <a:xfrm>
            <a:off x="8619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8771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Branch</a:t>
            </a:r>
          </a:p>
        </p:txBody>
      </p:sp>
      <p:sp>
        <p:nvSpPr>
          <p:cNvPr id="231" name="Shape 231"/>
          <p:cNvSpPr txBox="1"/>
          <p:nvPr>
            <p:ph idx="1" type="body"/>
          </p:nvPr>
        </p:nvSpPr>
        <p:spPr>
          <a:xfrm>
            <a:off x="311700" y="1635450"/>
            <a:ext cx="8520600" cy="986400"/>
          </a:xfrm>
          <a:prstGeom prst="rect">
            <a:avLst/>
          </a:prstGeom>
          <a:solidFill>
            <a:srgbClr val="F3F3F3"/>
          </a:solid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pt-BR">
                <a:solidFill>
                  <a:srgbClr val="F68920"/>
                </a:solidFill>
              </a:rPr>
              <a:t>Exemplo: </a:t>
            </a:r>
            <a:r>
              <a:rPr lang="pt-BR"/>
              <a:t>No repositório “whatsapp-android” temos a branch “chamada-de-video” e “novos-emojis-2017”</a:t>
            </a:r>
          </a:p>
          <a:p>
            <a:pPr lvl="0" rtl="0">
              <a:spcBef>
                <a:spcPts val="0"/>
              </a:spcBef>
              <a:buNone/>
            </a:pPr>
            <a:r>
              <a:t/>
            </a:r>
            <a:endParaRPr/>
          </a:p>
        </p:txBody>
      </p:sp>
      <p:sp>
        <p:nvSpPr>
          <p:cNvPr id="232" name="Shape 232"/>
          <p:cNvSpPr txBox="1"/>
          <p:nvPr/>
        </p:nvSpPr>
        <p:spPr>
          <a:xfrm>
            <a:off x="1544400" y="2988325"/>
            <a:ext cx="6055200" cy="1300200"/>
          </a:xfrm>
          <a:prstGeom prst="rect">
            <a:avLst/>
          </a:prstGeom>
          <a:no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lvl="0" rtl="0" algn="ctr">
              <a:lnSpc>
                <a:spcPct val="150000"/>
              </a:lnSpc>
              <a:spcBef>
                <a:spcPts val="0"/>
              </a:spcBef>
              <a:spcAft>
                <a:spcPts val="1600"/>
              </a:spcAft>
              <a:buNone/>
            </a:pPr>
            <a:r>
              <a:rPr b="1" lang="pt-BR" sz="1600">
                <a:solidFill>
                  <a:schemeClr val="dk2"/>
                </a:solidFill>
                <a:latin typeface="Open Sans"/>
                <a:ea typeface="Open Sans"/>
                <a:cs typeface="Open Sans"/>
                <a:sym typeface="Open Sans"/>
              </a:rPr>
              <a:t>NOTA: </a:t>
            </a:r>
            <a:r>
              <a:rPr lang="pt-BR" sz="1600">
                <a:solidFill>
                  <a:schemeClr val="dk2"/>
                </a:solidFill>
                <a:latin typeface="Open Sans"/>
                <a:ea typeface="Open Sans"/>
                <a:cs typeface="Open Sans"/>
                <a:sym typeface="Open Sans"/>
              </a:rPr>
              <a:t>Geralmente consideramos a branch principal sendo a branch com o nome “</a:t>
            </a:r>
            <a:r>
              <a:rPr b="1" lang="pt-BR" sz="1600">
                <a:solidFill>
                  <a:schemeClr val="dk2"/>
                </a:solidFill>
                <a:latin typeface="Open Sans"/>
                <a:ea typeface="Open Sans"/>
                <a:cs typeface="Open Sans"/>
                <a:sym typeface="Open Sans"/>
              </a:rPr>
              <a:t>master</a:t>
            </a:r>
            <a:r>
              <a:rPr lang="pt-BR" sz="1600">
                <a:solidFill>
                  <a:schemeClr val="dk2"/>
                </a:solidFill>
                <a:latin typeface="Open Sans"/>
                <a:ea typeface="Open Sans"/>
                <a:cs typeface="Open Sans"/>
                <a:sym typeface="Open Sans"/>
              </a:rPr>
              <a:t>”</a:t>
            </a:r>
          </a:p>
        </p:txBody>
      </p:sp>
      <p:sp>
        <p:nvSpPr>
          <p:cNvPr id="233" name="Shape 233"/>
          <p:cNvSpPr/>
          <p:nvPr/>
        </p:nvSpPr>
        <p:spPr>
          <a:xfrm>
            <a:off x="8619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87714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Checkout</a:t>
            </a:r>
          </a:p>
        </p:txBody>
      </p:sp>
      <p:sp>
        <p:nvSpPr>
          <p:cNvPr id="240" name="Shape 240"/>
          <p:cNvSpPr txBox="1"/>
          <p:nvPr>
            <p:ph idx="1" type="body"/>
          </p:nvPr>
        </p:nvSpPr>
        <p:spPr>
          <a:xfrm>
            <a:off x="311700" y="1468825"/>
            <a:ext cx="8520600" cy="1697100"/>
          </a:xfrm>
          <a:prstGeom prst="rect">
            <a:avLst/>
          </a:prstGeom>
        </p:spPr>
        <p:txBody>
          <a:bodyPr anchorCtr="0" anchor="t" bIns="91425" lIns="91425" rIns="91425" tIns="91425">
            <a:noAutofit/>
          </a:bodyPr>
          <a:lstStyle/>
          <a:p>
            <a:pPr lvl="0" rtl="0">
              <a:spcBef>
                <a:spcPts val="0"/>
              </a:spcBef>
              <a:buNone/>
            </a:pPr>
            <a:r>
              <a:rPr lang="pt-BR"/>
              <a:t>Checkout é o termo utilizado quando você está alternando entre “branches”</a:t>
            </a:r>
          </a:p>
          <a:p>
            <a:pPr lvl="0" rtl="0">
              <a:spcBef>
                <a:spcPts val="0"/>
              </a:spcBef>
              <a:buNone/>
            </a:pPr>
            <a:r>
              <a:t/>
            </a:r>
            <a:endParaRPr/>
          </a:p>
        </p:txBody>
      </p:sp>
      <p:sp>
        <p:nvSpPr>
          <p:cNvPr id="241" name="Shape 241"/>
          <p:cNvSpPr txBox="1"/>
          <p:nvPr/>
        </p:nvSpPr>
        <p:spPr>
          <a:xfrm>
            <a:off x="678300" y="2488425"/>
            <a:ext cx="7787400" cy="1799700"/>
          </a:xfrm>
          <a:prstGeom prst="rect">
            <a:avLst/>
          </a:prstGeom>
          <a:solidFill>
            <a:srgbClr val="EFEFEF"/>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lvl="0" rtl="0">
              <a:lnSpc>
                <a:spcPct val="150000"/>
              </a:lnSpc>
              <a:spcBef>
                <a:spcPts val="0"/>
              </a:spcBef>
              <a:spcAft>
                <a:spcPts val="1600"/>
              </a:spcAft>
              <a:buNone/>
            </a:pPr>
            <a:r>
              <a:rPr b="1" lang="pt-BR" sz="1600">
                <a:solidFill>
                  <a:srgbClr val="F68920"/>
                </a:solidFill>
                <a:latin typeface="Open Sans"/>
                <a:ea typeface="Open Sans"/>
                <a:cs typeface="Open Sans"/>
                <a:sym typeface="Open Sans"/>
              </a:rPr>
              <a:t>Exemplo</a:t>
            </a:r>
            <a:r>
              <a:rPr lang="pt-BR" sz="1600">
                <a:solidFill>
                  <a:schemeClr val="dk2"/>
                </a:solidFill>
                <a:latin typeface="Open Sans"/>
                <a:ea typeface="Open Sans"/>
                <a:cs typeface="Open Sans"/>
                <a:sym typeface="Open Sans"/>
              </a:rPr>
              <a:t>: Estamos na branch “chamada-de-video” e queremos ir para a branch “novos-emojis-2017”, nesse caso realizamos checkout da branch “novos-emojis-2017”</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Merge</a:t>
            </a:r>
          </a:p>
        </p:txBody>
      </p:sp>
      <p:sp>
        <p:nvSpPr>
          <p:cNvPr id="247" name="Shape 247"/>
          <p:cNvSpPr txBox="1"/>
          <p:nvPr>
            <p:ph idx="1" type="body"/>
          </p:nvPr>
        </p:nvSpPr>
        <p:spPr>
          <a:xfrm>
            <a:off x="311700" y="1468825"/>
            <a:ext cx="8520600" cy="1053000"/>
          </a:xfrm>
          <a:prstGeom prst="rect">
            <a:avLst/>
          </a:prstGeom>
        </p:spPr>
        <p:txBody>
          <a:bodyPr anchorCtr="0" anchor="t" bIns="91425" lIns="91425" rIns="91425" tIns="91425">
            <a:noAutofit/>
          </a:bodyPr>
          <a:lstStyle/>
          <a:p>
            <a:pPr lvl="0" rtl="0">
              <a:spcBef>
                <a:spcPts val="0"/>
              </a:spcBef>
              <a:buNone/>
            </a:pPr>
            <a:r>
              <a:rPr lang="pt-BR"/>
              <a:t>O merge ocorre quando queremos coletar alterações de uma branch e acrescentar a outra branch.</a:t>
            </a:r>
          </a:p>
          <a:p>
            <a:pPr lvl="0">
              <a:spcBef>
                <a:spcPts val="0"/>
              </a:spcBef>
              <a:buNone/>
            </a:pPr>
            <a:r>
              <a:t/>
            </a:r>
            <a:endParaRPr/>
          </a:p>
        </p:txBody>
      </p:sp>
      <p:sp>
        <p:nvSpPr>
          <p:cNvPr id="248" name="Shape 248"/>
          <p:cNvSpPr txBox="1"/>
          <p:nvPr/>
        </p:nvSpPr>
        <p:spPr>
          <a:xfrm>
            <a:off x="588775" y="2521825"/>
            <a:ext cx="7643100" cy="2099700"/>
          </a:xfrm>
          <a:prstGeom prst="rect">
            <a:avLst/>
          </a:prstGeom>
          <a:solidFill>
            <a:srgbClr val="F3F3F3"/>
          </a:solid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lvl="0" rtl="0">
              <a:lnSpc>
                <a:spcPct val="150000"/>
              </a:lnSpc>
              <a:spcBef>
                <a:spcPts val="0"/>
              </a:spcBef>
              <a:spcAft>
                <a:spcPts val="1600"/>
              </a:spcAft>
              <a:buNone/>
            </a:pPr>
            <a:r>
              <a:rPr b="1" lang="pt-BR" sz="1600">
                <a:solidFill>
                  <a:srgbClr val="F68920"/>
                </a:solidFill>
                <a:latin typeface="Open Sans"/>
                <a:ea typeface="Open Sans"/>
                <a:cs typeface="Open Sans"/>
                <a:sym typeface="Open Sans"/>
              </a:rPr>
              <a:t>Exemplo</a:t>
            </a:r>
            <a:r>
              <a:rPr lang="pt-BR" sz="1600">
                <a:solidFill>
                  <a:srgbClr val="F68920"/>
                </a:solidFill>
                <a:latin typeface="Open Sans"/>
                <a:ea typeface="Open Sans"/>
                <a:cs typeface="Open Sans"/>
                <a:sym typeface="Open Sans"/>
              </a:rPr>
              <a:t>: </a:t>
            </a:r>
            <a:r>
              <a:rPr lang="pt-BR" sz="1600">
                <a:solidFill>
                  <a:schemeClr val="dk2"/>
                </a:solidFill>
                <a:latin typeface="Open Sans"/>
                <a:ea typeface="Open Sans"/>
                <a:cs typeface="Open Sans"/>
                <a:sym typeface="Open Sans"/>
              </a:rPr>
              <a:t>As funcionalidades da branch “chamada-de-video” foram finalizadas, porém nesse meio tempo tivemos correções de bugs e, além disso, novas funcionalidades também entraram na branch principal do repositório. Para adicionarmos estas novas funcionalidades na branch principal, realizamos o merge da branch “chamada-de-video” dentro da branch principal.</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Tag (Label)</a:t>
            </a:r>
          </a:p>
        </p:txBody>
      </p:sp>
      <p:sp>
        <p:nvSpPr>
          <p:cNvPr id="254" name="Shape 254"/>
          <p:cNvSpPr txBox="1"/>
          <p:nvPr>
            <p:ph idx="1" type="body"/>
          </p:nvPr>
        </p:nvSpPr>
        <p:spPr>
          <a:xfrm>
            <a:off x="311700" y="1468825"/>
            <a:ext cx="8520600" cy="3297000"/>
          </a:xfrm>
          <a:prstGeom prst="rect">
            <a:avLst/>
          </a:prstGeom>
        </p:spPr>
        <p:txBody>
          <a:bodyPr anchorCtr="0" anchor="ctr" bIns="91425" lIns="91425" rIns="91425" tIns="91425">
            <a:noAutofit/>
          </a:bodyPr>
          <a:lstStyle/>
          <a:p>
            <a:pPr lvl="0" rtl="0">
              <a:spcBef>
                <a:spcPts val="0"/>
              </a:spcBef>
              <a:buNone/>
            </a:pPr>
            <a:r>
              <a:rPr lang="pt-BR"/>
              <a:t>Como o próprio nome já diz, a ideia de criar uma tag serve para mapear algum ponto de importância na gestão do controle do código.</a:t>
            </a:r>
          </a:p>
          <a:p>
            <a:pPr lvl="0" rtl="0">
              <a:spcBef>
                <a:spcPts val="0"/>
              </a:spcBef>
              <a:buNone/>
            </a:pPr>
            <a:r>
              <a:rPr lang="pt-BR"/>
              <a:t>O caso mais comum da utilização de tag é para mapear o número da versão do software.</a:t>
            </a:r>
          </a:p>
          <a:p>
            <a:pPr lvl="0" rtl="0">
              <a:spcBef>
                <a:spcPts val="0"/>
              </a:spcBef>
              <a:buNone/>
            </a:pPr>
            <a:r>
              <a:rPr lang="pt-BR"/>
              <a:t>A utilização de </a:t>
            </a:r>
            <a:r>
              <a:rPr i="1" lang="pt-BR"/>
              <a:t>tag’s</a:t>
            </a:r>
            <a:r>
              <a:rPr lang="pt-BR"/>
              <a:t> facilita o rollback para versões anteriores caso ocorra algum problema com a nova versão.</a:t>
            </a:r>
          </a:p>
        </p:txBody>
      </p:sp>
      <p:sp>
        <p:nvSpPr>
          <p:cNvPr id="255" name="Shape 255"/>
          <p:cNvSpPr/>
          <p:nvPr/>
        </p:nvSpPr>
        <p:spPr>
          <a:xfrm>
            <a:off x="8619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8771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Tag (Label)</a:t>
            </a:r>
          </a:p>
        </p:txBody>
      </p:sp>
      <p:sp>
        <p:nvSpPr>
          <p:cNvPr id="262" name="Shape 262"/>
          <p:cNvSpPr txBox="1"/>
          <p:nvPr>
            <p:ph idx="1" type="body"/>
          </p:nvPr>
        </p:nvSpPr>
        <p:spPr>
          <a:xfrm>
            <a:off x="1134350" y="1602125"/>
            <a:ext cx="6875400" cy="3099900"/>
          </a:xfrm>
          <a:prstGeom prst="rect">
            <a:avLst/>
          </a:prstGeom>
        </p:spPr>
        <p:txBody>
          <a:bodyPr anchorCtr="0" anchor="ctr" bIns="91425" lIns="91425" rIns="91425" tIns="91425">
            <a:noAutofit/>
          </a:bodyPr>
          <a:lstStyle/>
          <a:p>
            <a:pPr lvl="0" rtl="0">
              <a:spcBef>
                <a:spcPts val="0"/>
              </a:spcBef>
              <a:buNone/>
            </a:pPr>
            <a:r>
              <a:rPr b="1" lang="pt-BR">
                <a:solidFill>
                  <a:srgbClr val="F68920"/>
                </a:solidFill>
              </a:rPr>
              <a:t>Exemplo: </a:t>
            </a:r>
            <a:r>
              <a:rPr lang="pt-BR"/>
              <a:t>Foi adicionada novas funcionalidades na branch “master” e vamos realizar o lançamento desta versão, para mantermos o controle e conseguirmos de uma maneira fácil visualizar as versões do software, criamos uma tag com o título “v1.0.0”.</a:t>
            </a:r>
          </a:p>
        </p:txBody>
      </p:sp>
      <p:sp>
        <p:nvSpPr>
          <p:cNvPr id="263" name="Shape 263"/>
          <p:cNvSpPr/>
          <p:nvPr/>
        </p:nvSpPr>
        <p:spPr>
          <a:xfrm>
            <a:off x="8619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87714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Principais Ferramentas</a:t>
            </a:r>
          </a:p>
        </p:txBody>
      </p:sp>
      <p:sp>
        <p:nvSpPr>
          <p:cNvPr id="270" name="Shape 270"/>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Principais Ferramentas</a:t>
            </a:r>
          </a:p>
        </p:txBody>
      </p:sp>
      <p:sp>
        <p:nvSpPr>
          <p:cNvPr id="276" name="Shape 276"/>
          <p:cNvSpPr txBox="1"/>
          <p:nvPr>
            <p:ph idx="1" type="body"/>
          </p:nvPr>
        </p:nvSpPr>
        <p:spPr>
          <a:xfrm>
            <a:off x="311700" y="1468825"/>
            <a:ext cx="4457700" cy="3099900"/>
          </a:xfrm>
          <a:prstGeom prst="rect">
            <a:avLst/>
          </a:prstGeom>
        </p:spPr>
        <p:txBody>
          <a:bodyPr anchorCtr="0" anchor="t" bIns="91425" lIns="91425" rIns="91425" tIns="91425">
            <a:noAutofit/>
          </a:bodyPr>
          <a:lstStyle/>
          <a:p>
            <a:pPr lvl="0" rtl="0">
              <a:spcBef>
                <a:spcPts val="0"/>
              </a:spcBef>
              <a:buNone/>
            </a:pPr>
            <a:r>
              <a:rPr lang="pt-BR"/>
              <a:t>Tortoise (para CSV, SVN, Git e Mercurial)</a:t>
            </a:r>
          </a:p>
          <a:p>
            <a:pPr lvl="0" rtl="0">
              <a:spcBef>
                <a:spcPts val="0"/>
              </a:spcBef>
              <a:buNone/>
            </a:pPr>
            <a:r>
              <a:rPr lang="pt-BR"/>
              <a:t>Visual Studio (para TFS)</a:t>
            </a:r>
          </a:p>
          <a:p>
            <a:pPr lvl="0" rtl="0">
              <a:spcBef>
                <a:spcPts val="0"/>
              </a:spcBef>
              <a:buNone/>
            </a:pPr>
            <a:r>
              <a:rPr lang="pt-BR"/>
              <a:t>Git com linha de comando</a:t>
            </a:r>
          </a:p>
          <a:p>
            <a:pPr lvl="0" rtl="0">
              <a:spcBef>
                <a:spcPts val="0"/>
              </a:spcBef>
              <a:buNone/>
            </a:pPr>
            <a:r>
              <a:rPr lang="pt-BR"/>
              <a:t>Mercurial com linha de comando</a:t>
            </a:r>
          </a:p>
          <a:p>
            <a:pPr lvl="0" rtl="0">
              <a:spcBef>
                <a:spcPts val="0"/>
              </a:spcBef>
              <a:buNone/>
            </a:pPr>
            <a:r>
              <a:rPr lang="pt-BR"/>
              <a:t>SourceTree</a:t>
            </a:r>
          </a:p>
          <a:p>
            <a:pPr lvl="0">
              <a:spcBef>
                <a:spcPts val="0"/>
              </a:spcBef>
              <a:buNone/>
            </a:pPr>
            <a:r>
              <a:rPr lang="pt-BR"/>
              <a:t>GitKraken</a:t>
            </a:r>
          </a:p>
        </p:txBody>
      </p:sp>
      <p:pic>
        <p:nvPicPr>
          <p:cNvPr id="277" name="Shape 277"/>
          <p:cNvPicPr preferRelativeResize="0"/>
          <p:nvPr/>
        </p:nvPicPr>
        <p:blipFill>
          <a:blip r:embed="rId3">
            <a:alphaModFix/>
          </a:blip>
          <a:stretch>
            <a:fillRect/>
          </a:stretch>
        </p:blipFill>
        <p:spPr>
          <a:xfrm>
            <a:off x="4552575" y="1798612"/>
            <a:ext cx="1657374" cy="1657374"/>
          </a:xfrm>
          <a:prstGeom prst="rect">
            <a:avLst/>
          </a:prstGeom>
          <a:noFill/>
          <a:ln>
            <a:noFill/>
          </a:ln>
        </p:spPr>
      </p:pic>
      <p:pic>
        <p:nvPicPr>
          <p:cNvPr id="278" name="Shape 278"/>
          <p:cNvPicPr preferRelativeResize="0"/>
          <p:nvPr/>
        </p:nvPicPr>
        <p:blipFill>
          <a:blip r:embed="rId4">
            <a:alphaModFix/>
          </a:blip>
          <a:stretch>
            <a:fillRect/>
          </a:stretch>
        </p:blipFill>
        <p:spPr>
          <a:xfrm>
            <a:off x="6423725" y="1568799"/>
            <a:ext cx="1595526" cy="1196650"/>
          </a:xfrm>
          <a:prstGeom prst="rect">
            <a:avLst/>
          </a:prstGeom>
          <a:noFill/>
          <a:ln>
            <a:noFill/>
          </a:ln>
        </p:spPr>
      </p:pic>
      <p:pic>
        <p:nvPicPr>
          <p:cNvPr id="279" name="Shape 279"/>
          <p:cNvPicPr preferRelativeResize="0"/>
          <p:nvPr/>
        </p:nvPicPr>
        <p:blipFill>
          <a:blip r:embed="rId5">
            <a:alphaModFix/>
          </a:blip>
          <a:stretch>
            <a:fillRect/>
          </a:stretch>
        </p:blipFill>
        <p:spPr>
          <a:xfrm>
            <a:off x="6899900" y="3028300"/>
            <a:ext cx="1198624" cy="1048799"/>
          </a:xfrm>
          <a:prstGeom prst="rect">
            <a:avLst/>
          </a:prstGeom>
          <a:noFill/>
          <a:ln>
            <a:noFill/>
          </a:ln>
        </p:spPr>
      </p:pic>
      <p:pic>
        <p:nvPicPr>
          <p:cNvPr id="280" name="Shape 280"/>
          <p:cNvPicPr preferRelativeResize="0"/>
          <p:nvPr/>
        </p:nvPicPr>
        <p:blipFill>
          <a:blip r:embed="rId6">
            <a:alphaModFix/>
          </a:blip>
          <a:stretch>
            <a:fillRect/>
          </a:stretch>
        </p:blipFill>
        <p:spPr>
          <a:xfrm>
            <a:off x="3933500" y="4273300"/>
            <a:ext cx="4457700" cy="60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Sumário</a:t>
            </a:r>
          </a:p>
        </p:txBody>
      </p:sp>
      <p:sp>
        <p:nvSpPr>
          <p:cNvPr id="88" name="Shape 88"/>
          <p:cNvSpPr txBox="1"/>
          <p:nvPr>
            <p:ph idx="1" type="body"/>
          </p:nvPr>
        </p:nvSpPr>
        <p:spPr>
          <a:xfrm>
            <a:off x="311700" y="1468825"/>
            <a:ext cx="8520600" cy="3430200"/>
          </a:xfrm>
          <a:prstGeom prst="rect">
            <a:avLst/>
          </a:prstGeom>
        </p:spPr>
        <p:txBody>
          <a:bodyPr anchorCtr="0" anchor="t" bIns="91425" lIns="91425" rIns="91425" tIns="91425">
            <a:noAutofit/>
          </a:bodyPr>
          <a:lstStyle/>
          <a:p>
            <a:pPr indent="-228600" lvl="0" marL="457200" rtl="0">
              <a:lnSpc>
                <a:spcPct val="200000"/>
              </a:lnSpc>
              <a:spcBef>
                <a:spcPts val="0"/>
              </a:spcBef>
              <a:buAutoNum type="arabicPeriod"/>
            </a:pPr>
            <a:r>
              <a:rPr lang="pt-BR"/>
              <a:t>Introdução sobre controle de código</a:t>
            </a:r>
          </a:p>
          <a:p>
            <a:pPr indent="-228600" lvl="0" marL="457200" rtl="0">
              <a:lnSpc>
                <a:spcPct val="200000"/>
              </a:lnSpc>
              <a:spcBef>
                <a:spcPts val="0"/>
              </a:spcBef>
              <a:buAutoNum type="arabicPeriod"/>
            </a:pPr>
            <a:r>
              <a:rPr lang="pt-BR"/>
              <a:t>Conhecendo o Git</a:t>
            </a:r>
          </a:p>
          <a:p>
            <a:pPr indent="-228600" lvl="0" marL="457200" rtl="0">
              <a:lnSpc>
                <a:spcPct val="200000"/>
              </a:lnSpc>
              <a:spcBef>
                <a:spcPts val="0"/>
              </a:spcBef>
              <a:buAutoNum type="arabicPeriod"/>
            </a:pPr>
            <a:r>
              <a:rPr lang="pt-BR"/>
              <a:t>Conceitos</a:t>
            </a:r>
          </a:p>
          <a:p>
            <a:pPr indent="-228600" lvl="0" marL="457200" rtl="0">
              <a:lnSpc>
                <a:spcPct val="200000"/>
              </a:lnSpc>
              <a:spcBef>
                <a:spcPts val="0"/>
              </a:spcBef>
              <a:buAutoNum type="arabicPeriod"/>
            </a:pPr>
            <a:r>
              <a:rPr lang="pt-BR"/>
              <a:t>Principais Ferramentas</a:t>
            </a:r>
          </a:p>
          <a:p>
            <a:pPr indent="-228600" lvl="0" marL="457200" rtl="0">
              <a:lnSpc>
                <a:spcPct val="200000"/>
              </a:lnSpc>
              <a:spcBef>
                <a:spcPts val="0"/>
              </a:spcBef>
              <a:buAutoNum type="arabicPeriod"/>
            </a:pPr>
            <a:r>
              <a:rPr lang="pt-BR"/>
              <a:t>Principais Serviços</a:t>
            </a:r>
          </a:p>
          <a:p>
            <a:pPr indent="-228600" lvl="0" marL="457200" rtl="0">
              <a:lnSpc>
                <a:spcPct val="200000"/>
              </a:lnSpc>
              <a:spcBef>
                <a:spcPts val="0"/>
              </a:spcBef>
              <a:buAutoNum type="arabicPeriod"/>
            </a:pPr>
            <a:r>
              <a:rPr lang="pt-BR"/>
              <a:t>Mão na massa</a:t>
            </a:r>
          </a:p>
          <a:p>
            <a:pPr indent="-228600" lvl="0" marL="457200" rtl="0">
              <a:lnSpc>
                <a:spcPct val="200000"/>
              </a:lnSpc>
              <a:spcBef>
                <a:spcPts val="0"/>
              </a:spcBef>
              <a:buAutoNum type="arabicPeriod"/>
            </a:pPr>
            <a:r>
              <a:rPr lang="pt-BR"/>
              <a:t>Boas práticas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Principais serviços</a:t>
            </a:r>
          </a:p>
        </p:txBody>
      </p:sp>
      <p:sp>
        <p:nvSpPr>
          <p:cNvPr id="286" name="Shape 286"/>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Principais Serviços</a:t>
            </a:r>
          </a:p>
        </p:txBody>
      </p:sp>
      <p:pic>
        <p:nvPicPr>
          <p:cNvPr id="292" name="Shape 292"/>
          <p:cNvPicPr preferRelativeResize="0"/>
          <p:nvPr/>
        </p:nvPicPr>
        <p:blipFill>
          <a:blip r:embed="rId3">
            <a:alphaModFix/>
          </a:blip>
          <a:stretch>
            <a:fillRect/>
          </a:stretch>
        </p:blipFill>
        <p:spPr>
          <a:xfrm>
            <a:off x="1154900" y="1609487"/>
            <a:ext cx="1300249" cy="1300249"/>
          </a:xfrm>
          <a:prstGeom prst="rect">
            <a:avLst/>
          </a:prstGeom>
          <a:noFill/>
          <a:ln>
            <a:noFill/>
          </a:ln>
        </p:spPr>
      </p:pic>
      <p:pic>
        <p:nvPicPr>
          <p:cNvPr id="293" name="Shape 293"/>
          <p:cNvPicPr preferRelativeResize="0"/>
          <p:nvPr/>
        </p:nvPicPr>
        <p:blipFill>
          <a:blip r:embed="rId4">
            <a:alphaModFix/>
          </a:blip>
          <a:stretch>
            <a:fillRect/>
          </a:stretch>
        </p:blipFill>
        <p:spPr>
          <a:xfrm>
            <a:off x="5178747" y="3227148"/>
            <a:ext cx="3220927" cy="1145074"/>
          </a:xfrm>
          <a:prstGeom prst="rect">
            <a:avLst/>
          </a:prstGeom>
          <a:noFill/>
          <a:ln>
            <a:noFill/>
          </a:ln>
        </p:spPr>
      </p:pic>
      <p:pic>
        <p:nvPicPr>
          <p:cNvPr id="294" name="Shape 294"/>
          <p:cNvPicPr preferRelativeResize="0"/>
          <p:nvPr/>
        </p:nvPicPr>
        <p:blipFill>
          <a:blip r:embed="rId5">
            <a:alphaModFix/>
          </a:blip>
          <a:stretch>
            <a:fillRect/>
          </a:stretch>
        </p:blipFill>
        <p:spPr>
          <a:xfrm>
            <a:off x="4145375" y="1830568"/>
            <a:ext cx="2580650" cy="858074"/>
          </a:xfrm>
          <a:prstGeom prst="rect">
            <a:avLst/>
          </a:prstGeom>
          <a:noFill/>
          <a:ln>
            <a:noFill/>
          </a:ln>
        </p:spPr>
      </p:pic>
      <p:pic>
        <p:nvPicPr>
          <p:cNvPr id="295" name="Shape 295"/>
          <p:cNvPicPr preferRelativeResize="0"/>
          <p:nvPr/>
        </p:nvPicPr>
        <p:blipFill rotWithShape="1">
          <a:blip r:embed="rId6">
            <a:alphaModFix/>
          </a:blip>
          <a:srcRect b="0" l="4043" r="12414" t="0"/>
          <a:stretch/>
        </p:blipFill>
        <p:spPr>
          <a:xfrm>
            <a:off x="1634725" y="3054150"/>
            <a:ext cx="2510649" cy="1691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Github</a:t>
            </a:r>
          </a:p>
        </p:txBody>
      </p:sp>
      <p:sp>
        <p:nvSpPr>
          <p:cNvPr id="301" name="Shape 301"/>
          <p:cNvSpPr txBox="1"/>
          <p:nvPr>
            <p:ph idx="1" type="body"/>
          </p:nvPr>
        </p:nvSpPr>
        <p:spPr>
          <a:xfrm>
            <a:off x="311700" y="1468825"/>
            <a:ext cx="3732000" cy="3099900"/>
          </a:xfrm>
          <a:prstGeom prst="rect">
            <a:avLst/>
          </a:prstGeom>
        </p:spPr>
        <p:txBody>
          <a:bodyPr anchorCtr="0" anchor="t" bIns="91425" lIns="91425" rIns="91425" tIns="91425">
            <a:noAutofit/>
          </a:bodyPr>
          <a:lstStyle/>
          <a:p>
            <a:pPr lvl="0" rtl="0">
              <a:spcBef>
                <a:spcPts val="0"/>
              </a:spcBef>
              <a:buNone/>
            </a:pPr>
            <a:r>
              <a:rPr lang="pt-BR"/>
              <a:t>Principal serviço de Git atualmente</a:t>
            </a:r>
          </a:p>
          <a:p>
            <a:pPr lvl="0" rtl="0">
              <a:spcBef>
                <a:spcPts val="0"/>
              </a:spcBef>
              <a:buNone/>
            </a:pPr>
            <a:r>
              <a:rPr lang="pt-BR"/>
              <a:t>Repositórios privados somente no plano pago</a:t>
            </a:r>
          </a:p>
          <a:p>
            <a:pPr lvl="0" rtl="0">
              <a:spcBef>
                <a:spcPts val="0"/>
              </a:spcBef>
              <a:buNone/>
            </a:pPr>
            <a:r>
              <a:rPr lang="pt-BR"/>
              <a:t>Geralmente utilizado como “portfólio”</a:t>
            </a:r>
          </a:p>
          <a:p>
            <a:pPr lvl="0" rtl="0">
              <a:spcBef>
                <a:spcPts val="0"/>
              </a:spcBef>
              <a:buNone/>
            </a:pPr>
            <a:r>
              <a:rPr lang="pt-BR"/>
              <a:t>URL: </a:t>
            </a:r>
            <a:r>
              <a:rPr lang="pt-BR" u="sng">
                <a:solidFill>
                  <a:schemeClr val="hlink"/>
                </a:solidFill>
                <a:hlinkClick r:id="rId3"/>
              </a:rPr>
              <a:t>https://github.com/</a:t>
            </a:r>
          </a:p>
        </p:txBody>
      </p:sp>
      <p:pic>
        <p:nvPicPr>
          <p:cNvPr id="302" name="Shape 302"/>
          <p:cNvPicPr preferRelativeResize="0"/>
          <p:nvPr/>
        </p:nvPicPr>
        <p:blipFill rotWithShape="1">
          <a:blip r:embed="rId4">
            <a:alphaModFix/>
          </a:blip>
          <a:srcRect b="3444" l="0" r="3344" t="12950"/>
          <a:stretch/>
        </p:blipFill>
        <p:spPr>
          <a:xfrm>
            <a:off x="4136150" y="1977399"/>
            <a:ext cx="4696149" cy="219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BitBucket</a:t>
            </a:r>
          </a:p>
        </p:txBody>
      </p:sp>
      <p:sp>
        <p:nvSpPr>
          <p:cNvPr id="308" name="Shape 308"/>
          <p:cNvSpPr txBox="1"/>
          <p:nvPr>
            <p:ph idx="1" type="body"/>
          </p:nvPr>
        </p:nvSpPr>
        <p:spPr>
          <a:xfrm>
            <a:off x="311700" y="1468825"/>
            <a:ext cx="4409700" cy="3099900"/>
          </a:xfrm>
          <a:prstGeom prst="rect">
            <a:avLst/>
          </a:prstGeom>
        </p:spPr>
        <p:txBody>
          <a:bodyPr anchorCtr="0" anchor="t" bIns="91425" lIns="91425" rIns="91425" tIns="91425">
            <a:noAutofit/>
          </a:bodyPr>
          <a:lstStyle/>
          <a:p>
            <a:pPr lvl="0" rtl="0">
              <a:spcBef>
                <a:spcPts val="0"/>
              </a:spcBef>
              <a:buNone/>
            </a:pPr>
            <a:r>
              <a:rPr lang="pt-BR"/>
              <a:t>P</a:t>
            </a:r>
            <a:r>
              <a:rPr lang="pt-BR"/>
              <a:t>ermite a criação de repositórios privados gratuitamente para equipes de até 5 pessoas por repositório.</a:t>
            </a:r>
          </a:p>
          <a:p>
            <a:pPr lvl="0" rtl="0">
              <a:spcBef>
                <a:spcPts val="0"/>
              </a:spcBef>
              <a:buNone/>
            </a:pPr>
            <a:r>
              <a:rPr lang="pt-BR"/>
              <a:t>O BitBucket é um serviço da empresa Atlassian que possui inúmeros produtos para a área de software (e que são muito utilizados Ex.: Jira e Confluence).</a:t>
            </a:r>
          </a:p>
          <a:p>
            <a:pPr lvl="0">
              <a:spcBef>
                <a:spcPts val="0"/>
              </a:spcBef>
              <a:buNone/>
            </a:pPr>
            <a:r>
              <a:rPr lang="pt-BR"/>
              <a:t>URL: </a:t>
            </a:r>
            <a:r>
              <a:rPr lang="pt-BR" u="sng">
                <a:solidFill>
                  <a:schemeClr val="hlink"/>
                </a:solidFill>
                <a:hlinkClick r:id="rId3"/>
              </a:rPr>
              <a:t>https://bitbucket.org/</a:t>
            </a:r>
          </a:p>
        </p:txBody>
      </p:sp>
      <p:pic>
        <p:nvPicPr>
          <p:cNvPr id="309" name="Shape 309"/>
          <p:cNvPicPr preferRelativeResize="0"/>
          <p:nvPr/>
        </p:nvPicPr>
        <p:blipFill rotWithShape="1">
          <a:blip r:embed="rId4">
            <a:alphaModFix/>
          </a:blip>
          <a:srcRect b="3950" l="0" r="1681" t="14603"/>
          <a:stretch/>
        </p:blipFill>
        <p:spPr>
          <a:xfrm>
            <a:off x="4799075" y="2136812"/>
            <a:ext cx="3932649" cy="1763925"/>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GitLab</a:t>
            </a:r>
          </a:p>
        </p:txBody>
      </p:sp>
      <p:sp>
        <p:nvSpPr>
          <p:cNvPr id="315" name="Shape 315"/>
          <p:cNvSpPr txBox="1"/>
          <p:nvPr>
            <p:ph idx="1" type="body"/>
          </p:nvPr>
        </p:nvSpPr>
        <p:spPr>
          <a:xfrm>
            <a:off x="311700" y="1468825"/>
            <a:ext cx="4120800" cy="3597000"/>
          </a:xfrm>
          <a:prstGeom prst="rect">
            <a:avLst/>
          </a:prstGeom>
        </p:spPr>
        <p:txBody>
          <a:bodyPr anchorCtr="0" anchor="ctr" bIns="91425" lIns="91425" rIns="91425" tIns="91425">
            <a:noAutofit/>
          </a:bodyPr>
          <a:lstStyle/>
          <a:p>
            <a:pPr lvl="0" rtl="0">
              <a:spcBef>
                <a:spcPts val="0"/>
              </a:spcBef>
              <a:buNone/>
            </a:pPr>
            <a:r>
              <a:rPr lang="pt-BR"/>
              <a:t>Serviço que fornece uma forma diferente de produto Git.</a:t>
            </a:r>
          </a:p>
          <a:p>
            <a:pPr lvl="0" rtl="0">
              <a:spcBef>
                <a:spcPts val="0"/>
              </a:spcBef>
              <a:buNone/>
            </a:pPr>
            <a:r>
              <a:rPr lang="pt-BR"/>
              <a:t>Permite que você faça download do </a:t>
            </a:r>
            <a:r>
              <a:rPr b="1" i="1" lang="pt-BR"/>
              <a:t>GitLab</a:t>
            </a:r>
            <a:r>
              <a:rPr lang="pt-BR"/>
              <a:t> e coloque o mesmo dentro de um servidor seu (os demais serviços como </a:t>
            </a:r>
            <a:r>
              <a:rPr b="1" i="1" lang="pt-BR"/>
              <a:t>Github</a:t>
            </a:r>
            <a:r>
              <a:rPr lang="pt-BR"/>
              <a:t> e </a:t>
            </a:r>
            <a:r>
              <a:rPr b="1" i="1" lang="pt-BR"/>
              <a:t>BitBucket</a:t>
            </a:r>
            <a:r>
              <a:rPr lang="pt-BR"/>
              <a:t> hospedam os repositórios em servidores próprios deles).</a:t>
            </a:r>
          </a:p>
        </p:txBody>
      </p:sp>
      <p:pic>
        <p:nvPicPr>
          <p:cNvPr id="316" name="Shape 316"/>
          <p:cNvPicPr preferRelativeResize="0"/>
          <p:nvPr/>
        </p:nvPicPr>
        <p:blipFill rotWithShape="1">
          <a:blip r:embed="rId3">
            <a:alphaModFix/>
          </a:blip>
          <a:srcRect b="0" l="0" r="1883" t="13028"/>
          <a:stretch/>
        </p:blipFill>
        <p:spPr>
          <a:xfrm>
            <a:off x="4432550" y="1928750"/>
            <a:ext cx="4608224" cy="2211733"/>
          </a:xfrm>
          <a:prstGeom prst="rect">
            <a:avLst/>
          </a:prstGeom>
          <a:noFill/>
          <a:ln>
            <a:noFill/>
          </a:ln>
        </p:spPr>
      </p:pic>
      <p:sp>
        <p:nvSpPr>
          <p:cNvPr id="317" name="Shape 317"/>
          <p:cNvSpPr/>
          <p:nvPr/>
        </p:nvSpPr>
        <p:spPr>
          <a:xfrm>
            <a:off x="8619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a:off x="8771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400"/>
                                        <p:tgtEl>
                                          <p:spTgt spid="316"/>
                                        </p:tgtEl>
                                        <p:attrNameLst>
                                          <p:attrName>ppt_w</p:attrName>
                                        </p:attrNameLst>
                                      </p:cBhvr>
                                      <p:tavLst>
                                        <p:tav fmla="" tm="0">
                                          <p:val>
                                            <p:strVal val="#ppt_w"/>
                                          </p:val>
                                        </p:tav>
                                        <p:tav fmla="" tm="100000">
                                          <p:val>
                                            <p:strVal val="0"/>
                                          </p:val>
                                        </p:tav>
                                      </p:tavLst>
                                    </p:anim>
                                    <p:anim calcmode="lin" valueType="num">
                                      <p:cBhvr additive="base">
                                        <p:cTn dur="1400"/>
                                        <p:tgtEl>
                                          <p:spTgt spid="316"/>
                                        </p:tgtEl>
                                        <p:attrNameLst>
                                          <p:attrName>ppt_h</p:attrName>
                                        </p:attrNameLst>
                                      </p:cBhvr>
                                      <p:tavLst>
                                        <p:tav fmla="" tm="0">
                                          <p:val>
                                            <p:strVal val="#ppt_h"/>
                                          </p:val>
                                        </p:tav>
                                        <p:tav fmla="" tm="100000">
                                          <p:val>
                                            <p:strVal val="0"/>
                                          </p:val>
                                        </p:tav>
                                      </p:tavLst>
                                    </p:anim>
                                    <p:set>
                                      <p:cBhvr>
                                        <p:cTn dur="1" fill="hold">
                                          <p:stCondLst>
                                            <p:cond delay="1400"/>
                                          </p:stCondLst>
                                        </p:cTn>
                                        <p:tgtEl>
                                          <p:spTgt spid="3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GitLab</a:t>
            </a:r>
          </a:p>
        </p:txBody>
      </p:sp>
      <p:sp>
        <p:nvSpPr>
          <p:cNvPr id="324" name="Shape 324"/>
          <p:cNvSpPr txBox="1"/>
          <p:nvPr>
            <p:ph idx="1" type="body"/>
          </p:nvPr>
        </p:nvSpPr>
        <p:spPr>
          <a:xfrm>
            <a:off x="311700" y="1468825"/>
            <a:ext cx="4109700" cy="3099900"/>
          </a:xfrm>
          <a:prstGeom prst="rect">
            <a:avLst/>
          </a:prstGeom>
        </p:spPr>
        <p:txBody>
          <a:bodyPr anchorCtr="0" anchor="ctr" bIns="91425" lIns="91425" rIns="91425" tIns="91425">
            <a:noAutofit/>
          </a:bodyPr>
          <a:lstStyle/>
          <a:p>
            <a:pPr lvl="0" rtl="0">
              <a:spcBef>
                <a:spcPts val="0"/>
              </a:spcBef>
              <a:buNone/>
            </a:pPr>
            <a:r>
              <a:rPr lang="pt-BR"/>
              <a:t>Ao mesmo tempo o </a:t>
            </a:r>
            <a:r>
              <a:rPr b="1" i="1" lang="pt-BR"/>
              <a:t>GitLab</a:t>
            </a:r>
            <a:r>
              <a:rPr lang="pt-BR"/>
              <a:t> fornece também repositórios privados para equipes de forma gratuita (igual ao </a:t>
            </a:r>
            <a:r>
              <a:rPr i="1" lang="pt-BR"/>
              <a:t>BitBucket</a:t>
            </a:r>
            <a:r>
              <a:rPr lang="pt-BR"/>
              <a:t>).</a:t>
            </a:r>
          </a:p>
        </p:txBody>
      </p:sp>
      <p:sp>
        <p:nvSpPr>
          <p:cNvPr id="325" name="Shape 325"/>
          <p:cNvSpPr/>
          <p:nvPr/>
        </p:nvSpPr>
        <p:spPr>
          <a:xfrm>
            <a:off x="8619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26" name="Shape 326"/>
          <p:cNvSpPr/>
          <p:nvPr/>
        </p:nvSpPr>
        <p:spPr>
          <a:xfrm>
            <a:off x="87714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pic>
        <p:nvPicPr>
          <p:cNvPr id="327" name="Shape 327"/>
          <p:cNvPicPr preferRelativeResize="0"/>
          <p:nvPr/>
        </p:nvPicPr>
        <p:blipFill rotWithShape="1">
          <a:blip r:embed="rId3">
            <a:alphaModFix/>
          </a:blip>
          <a:srcRect b="0" l="0" r="1883" t="13028"/>
          <a:stretch/>
        </p:blipFill>
        <p:spPr>
          <a:xfrm>
            <a:off x="4432550" y="1928750"/>
            <a:ext cx="4608224" cy="22117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Visual Studio Team Services</a:t>
            </a:r>
          </a:p>
        </p:txBody>
      </p:sp>
      <p:sp>
        <p:nvSpPr>
          <p:cNvPr id="333" name="Shape 333"/>
          <p:cNvSpPr txBox="1"/>
          <p:nvPr>
            <p:ph idx="1" type="body"/>
          </p:nvPr>
        </p:nvSpPr>
        <p:spPr>
          <a:xfrm>
            <a:off x="311700" y="1468825"/>
            <a:ext cx="4509600" cy="3099900"/>
          </a:xfrm>
          <a:prstGeom prst="rect">
            <a:avLst/>
          </a:prstGeom>
        </p:spPr>
        <p:txBody>
          <a:bodyPr anchorCtr="0" anchor="ctr" bIns="91425" lIns="91425" rIns="91425" tIns="91425">
            <a:noAutofit/>
          </a:bodyPr>
          <a:lstStyle/>
          <a:p>
            <a:pPr lvl="0" rtl="0">
              <a:spcBef>
                <a:spcPts val="0"/>
              </a:spcBef>
              <a:buNone/>
            </a:pPr>
            <a:r>
              <a:rPr lang="pt-BR"/>
              <a:t>Serviço fornecido pela Microsoft</a:t>
            </a:r>
          </a:p>
          <a:p>
            <a:pPr lvl="0" rtl="0">
              <a:spcBef>
                <a:spcPts val="0"/>
              </a:spcBef>
              <a:buNone/>
            </a:pPr>
            <a:r>
              <a:rPr lang="pt-BR"/>
              <a:t>Geralmente conhecido para quem já atua com tecnologias Microsoft (.NET, Xamarin, etc...)</a:t>
            </a:r>
          </a:p>
          <a:p>
            <a:pPr lvl="0">
              <a:spcBef>
                <a:spcPts val="0"/>
              </a:spcBef>
              <a:buNone/>
            </a:pPr>
            <a:r>
              <a:rPr lang="pt-BR"/>
              <a:t>Fornece repositórios privados gratuitos para equipes de até 5 pessoas.</a:t>
            </a:r>
          </a:p>
        </p:txBody>
      </p:sp>
      <p:pic>
        <p:nvPicPr>
          <p:cNvPr id="334" name="Shape 334"/>
          <p:cNvPicPr preferRelativeResize="0"/>
          <p:nvPr/>
        </p:nvPicPr>
        <p:blipFill rotWithShape="1">
          <a:blip r:embed="rId3">
            <a:alphaModFix/>
          </a:blip>
          <a:srcRect b="0" l="0" r="0" t="12952"/>
          <a:stretch/>
        </p:blipFill>
        <p:spPr>
          <a:xfrm>
            <a:off x="4943524" y="2076137"/>
            <a:ext cx="3999899" cy="188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Mão na massa!</a:t>
            </a:r>
          </a:p>
        </p:txBody>
      </p:sp>
      <p:sp>
        <p:nvSpPr>
          <p:cNvPr id="340" name="Shape 340"/>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Mão na massa</a:t>
            </a:r>
          </a:p>
        </p:txBody>
      </p:sp>
      <p:sp>
        <p:nvSpPr>
          <p:cNvPr id="346" name="Shape 346"/>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spcBef>
                <a:spcPts val="0"/>
              </a:spcBef>
              <a:buNone/>
            </a:pPr>
            <a:r>
              <a:rPr lang="pt-BR">
                <a:solidFill>
                  <a:srgbClr val="000000"/>
                </a:solidFill>
              </a:rPr>
              <a:t>Fluxo básico para atuar com Git:</a:t>
            </a:r>
          </a:p>
          <a:p>
            <a:pPr indent="-228600" lvl="0" marL="457200" rtl="0">
              <a:spcBef>
                <a:spcPts val="0"/>
              </a:spcBef>
              <a:buClr>
                <a:srgbClr val="000000"/>
              </a:buClr>
              <a:buAutoNum type="arabicPeriod"/>
            </a:pPr>
            <a:r>
              <a:rPr lang="pt-BR">
                <a:solidFill>
                  <a:srgbClr val="000000"/>
                </a:solidFill>
              </a:rPr>
              <a:t>Clonar o repositório:</a:t>
            </a:r>
            <a:br>
              <a:rPr lang="pt-BR">
                <a:solidFill>
                  <a:srgbClr val="000000"/>
                </a:solidFill>
              </a:rPr>
            </a:br>
          </a:p>
          <a:p>
            <a:pPr indent="-228600" lvl="0" marL="457200" rtl="0">
              <a:spcBef>
                <a:spcPts val="0"/>
              </a:spcBef>
              <a:buClr>
                <a:srgbClr val="000000"/>
              </a:buClr>
              <a:buAutoNum type="arabicPeriod"/>
            </a:pPr>
            <a:r>
              <a:rPr lang="pt-BR">
                <a:solidFill>
                  <a:srgbClr val="000000"/>
                </a:solidFill>
              </a:rPr>
              <a:t>Verificar em qual branch você está atuando:</a:t>
            </a:r>
          </a:p>
          <a:p>
            <a:pPr indent="-228600" lvl="1" marL="914400" rtl="0">
              <a:spcBef>
                <a:spcPts val="0"/>
              </a:spcBef>
              <a:buClr>
                <a:srgbClr val="000000"/>
              </a:buClr>
              <a:buAutoNum type="alphaLcPeriod"/>
            </a:pPr>
            <a:r>
              <a:rPr lang="pt-BR">
                <a:solidFill>
                  <a:srgbClr val="000000"/>
                </a:solidFill>
              </a:rPr>
              <a:t>Se houver necessidade, crie uma branch nova para a funcionalidade/correção a ser desenvolvida: </a:t>
            </a:r>
          </a:p>
          <a:p>
            <a:pPr indent="-228600" lvl="1" marL="914400" rtl="0">
              <a:spcBef>
                <a:spcPts val="0"/>
              </a:spcBef>
              <a:buClr>
                <a:srgbClr val="000000"/>
              </a:buClr>
              <a:buAutoNum type="alphaLcPeriod"/>
            </a:pPr>
            <a:r>
              <a:rPr lang="pt-BR">
                <a:solidFill>
                  <a:srgbClr val="000000"/>
                </a:solidFill>
              </a:rPr>
              <a:t>Se estiver na branch errada, altere para a branch correta: </a:t>
            </a:r>
          </a:p>
        </p:txBody>
      </p:sp>
      <p:sp>
        <p:nvSpPr>
          <p:cNvPr id="347" name="Shape 347"/>
          <p:cNvSpPr txBox="1"/>
          <p:nvPr/>
        </p:nvSpPr>
        <p:spPr>
          <a:xfrm>
            <a:off x="2929725" y="2023025"/>
            <a:ext cx="3145200" cy="439500"/>
          </a:xfrm>
          <a:prstGeom prst="rect">
            <a:avLst/>
          </a:prstGeom>
          <a:solidFill>
            <a:srgbClr val="FFF2CC"/>
          </a:solidFill>
          <a:ln>
            <a:noFill/>
          </a:ln>
        </p:spPr>
        <p:txBody>
          <a:bodyPr anchorCtr="0" anchor="t" bIns="91425" lIns="91425" rIns="91425" tIns="91425">
            <a:noAutofit/>
          </a:bodyPr>
          <a:lstStyle/>
          <a:p>
            <a:pPr lvl="0" rtl="0" algn="ctr">
              <a:lnSpc>
                <a:spcPct val="100000"/>
              </a:lnSpc>
              <a:spcBef>
                <a:spcPts val="0"/>
              </a:spcBef>
              <a:spcAft>
                <a:spcPts val="1600"/>
              </a:spcAft>
              <a:buNone/>
            </a:pPr>
            <a:r>
              <a:rPr lang="pt-BR" sz="1800">
                <a:latin typeface="Consolas"/>
                <a:ea typeface="Consolas"/>
                <a:cs typeface="Consolas"/>
                <a:sym typeface="Consolas"/>
              </a:rPr>
              <a:t>git clone URL_DO_REPO</a:t>
            </a:r>
          </a:p>
        </p:txBody>
      </p:sp>
      <p:sp>
        <p:nvSpPr>
          <p:cNvPr id="348" name="Shape 348"/>
          <p:cNvSpPr txBox="1"/>
          <p:nvPr/>
        </p:nvSpPr>
        <p:spPr>
          <a:xfrm>
            <a:off x="2526975" y="3464050"/>
            <a:ext cx="4133400" cy="404100"/>
          </a:xfrm>
          <a:prstGeom prst="rect">
            <a:avLst/>
          </a:prstGeom>
          <a:solidFill>
            <a:srgbClr val="FFF2CC"/>
          </a:solidFill>
          <a:ln>
            <a:noFill/>
          </a:ln>
        </p:spPr>
        <p:txBody>
          <a:bodyPr anchorCtr="0" anchor="t" bIns="91425" lIns="91425" rIns="91425" tIns="91425">
            <a:noAutofit/>
          </a:bodyPr>
          <a:lstStyle/>
          <a:p>
            <a:pPr indent="0" lvl="0" marL="0" rtl="0" algn="ctr">
              <a:lnSpc>
                <a:spcPct val="150000"/>
              </a:lnSpc>
              <a:spcBef>
                <a:spcPts val="0"/>
              </a:spcBef>
              <a:spcAft>
                <a:spcPts val="1600"/>
              </a:spcAft>
              <a:buNone/>
            </a:pPr>
            <a:r>
              <a:rPr lang="pt-BR" sz="1800">
                <a:latin typeface="Open Sans"/>
                <a:ea typeface="Open Sans"/>
                <a:cs typeface="Open Sans"/>
                <a:sym typeface="Open Sans"/>
              </a:rPr>
              <a:t>g</a:t>
            </a:r>
            <a:r>
              <a:rPr lang="pt-BR" sz="1800">
                <a:latin typeface="Consolas"/>
                <a:ea typeface="Consolas"/>
                <a:cs typeface="Consolas"/>
                <a:sym typeface="Consolas"/>
              </a:rPr>
              <a:t>it checkout -b NOME_DA_BRANCH</a:t>
            </a:r>
          </a:p>
          <a:p>
            <a:pPr lvl="0">
              <a:spcBef>
                <a:spcPts val="0"/>
              </a:spcBef>
              <a:buNone/>
            </a:pPr>
            <a:r>
              <a:t/>
            </a:r>
            <a:endParaRPr sz="1800"/>
          </a:p>
        </p:txBody>
      </p:sp>
      <p:sp>
        <p:nvSpPr>
          <p:cNvPr id="349" name="Shape 349"/>
          <p:cNvSpPr txBox="1"/>
          <p:nvPr/>
        </p:nvSpPr>
        <p:spPr>
          <a:xfrm>
            <a:off x="1331450" y="4164625"/>
            <a:ext cx="4235400" cy="439500"/>
          </a:xfrm>
          <a:prstGeom prst="rect">
            <a:avLst/>
          </a:prstGeom>
          <a:solidFill>
            <a:srgbClr val="FFF2CC"/>
          </a:solidFill>
          <a:ln>
            <a:noFill/>
          </a:ln>
        </p:spPr>
        <p:txBody>
          <a:bodyPr anchorCtr="0" anchor="t" bIns="91425" lIns="91425" rIns="91425" tIns="91425">
            <a:noAutofit/>
          </a:bodyPr>
          <a:lstStyle/>
          <a:p>
            <a:pPr indent="0" lvl="0" marL="0" rtl="0" algn="ctr">
              <a:lnSpc>
                <a:spcPct val="150000"/>
              </a:lnSpc>
              <a:spcBef>
                <a:spcPts val="0"/>
              </a:spcBef>
              <a:spcAft>
                <a:spcPts val="1600"/>
              </a:spcAft>
              <a:buNone/>
            </a:pPr>
            <a:r>
              <a:rPr lang="pt-BR" sz="1800">
                <a:latin typeface="Consolas"/>
                <a:ea typeface="Consolas"/>
                <a:cs typeface="Consolas"/>
                <a:sym typeface="Consolas"/>
              </a:rPr>
              <a:t>git checkout NOME_DA_BRANCH</a:t>
            </a:r>
          </a:p>
        </p:txBody>
      </p:sp>
      <p:sp>
        <p:nvSpPr>
          <p:cNvPr id="350" name="Shape 350"/>
          <p:cNvSpPr txBox="1"/>
          <p:nvPr/>
        </p:nvSpPr>
        <p:spPr>
          <a:xfrm>
            <a:off x="5127075" y="2725775"/>
            <a:ext cx="1780200" cy="439500"/>
          </a:xfrm>
          <a:prstGeom prst="rect">
            <a:avLst/>
          </a:prstGeom>
          <a:solidFill>
            <a:srgbClr val="FFF2CC"/>
          </a:solidFill>
          <a:ln>
            <a:noFill/>
          </a:ln>
        </p:spPr>
        <p:txBody>
          <a:bodyPr anchorCtr="0" anchor="t" bIns="91425" lIns="91425" rIns="91425" tIns="91425">
            <a:noAutofit/>
          </a:bodyPr>
          <a:lstStyle/>
          <a:p>
            <a:pPr lvl="0" rtl="0" algn="ctr">
              <a:lnSpc>
                <a:spcPct val="100000"/>
              </a:lnSpc>
              <a:spcBef>
                <a:spcPts val="0"/>
              </a:spcBef>
              <a:spcAft>
                <a:spcPts val="1600"/>
              </a:spcAft>
              <a:buNone/>
            </a:pPr>
            <a:r>
              <a:rPr lang="pt-BR" sz="1800">
                <a:latin typeface="Consolas"/>
                <a:ea typeface="Consolas"/>
                <a:cs typeface="Consolas"/>
                <a:sym typeface="Consolas"/>
              </a:rPr>
              <a:t>git branch</a:t>
            </a:r>
          </a:p>
        </p:txBody>
      </p:sp>
      <p:sp>
        <p:nvSpPr>
          <p:cNvPr id="351" name="Shape 351"/>
          <p:cNvSpPr/>
          <p:nvPr/>
        </p:nvSpPr>
        <p:spPr>
          <a:xfrm>
            <a:off x="8238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352" name="Shape 352"/>
          <p:cNvSpPr/>
          <p:nvPr/>
        </p:nvSpPr>
        <p:spPr>
          <a:xfrm>
            <a:off x="8390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53" name="Shape 353"/>
          <p:cNvSpPr/>
          <p:nvPr/>
        </p:nvSpPr>
        <p:spPr>
          <a:xfrm>
            <a:off x="85428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54" name="Shape 354"/>
          <p:cNvSpPr/>
          <p:nvPr/>
        </p:nvSpPr>
        <p:spPr>
          <a:xfrm>
            <a:off x="86952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55" name="Shape 355"/>
          <p:cNvSpPr/>
          <p:nvPr/>
        </p:nvSpPr>
        <p:spPr>
          <a:xfrm>
            <a:off x="88476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Mão na massa</a:t>
            </a:r>
          </a:p>
        </p:txBody>
      </p:sp>
      <p:sp>
        <p:nvSpPr>
          <p:cNvPr id="361" name="Shape 361"/>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3. Crie/edite ou remova arquivos e execute o seguinte comando: </a:t>
            </a:r>
          </a:p>
          <a:p>
            <a:pPr lvl="0">
              <a:spcBef>
                <a:spcPts val="0"/>
              </a:spcBef>
              <a:buNone/>
            </a:pPr>
            <a:r>
              <a:rPr lang="pt-BR"/>
              <a:t>4. Crie ou edite arquivos, após isto execute o seguinte comando para adicionar os mesmos a área de STAGE:</a:t>
            </a:r>
          </a:p>
          <a:p>
            <a:pPr lvl="0">
              <a:spcBef>
                <a:spcPts val="0"/>
              </a:spcBef>
              <a:buNone/>
            </a:pPr>
            <a:r>
              <a:rPr lang="pt-BR"/>
              <a:t>Para adicionar todos os arquivos: </a:t>
            </a:r>
          </a:p>
          <a:p>
            <a:pPr lvl="0" rtl="0">
              <a:spcBef>
                <a:spcPts val="0"/>
              </a:spcBef>
              <a:buNone/>
            </a:pPr>
            <a:r>
              <a:rPr lang="pt-BR"/>
              <a:t>Para um arquivo em específico:</a:t>
            </a:r>
          </a:p>
          <a:p>
            <a:pPr lvl="0">
              <a:spcBef>
                <a:spcPts val="0"/>
              </a:spcBef>
              <a:buNone/>
            </a:pPr>
            <a:r>
              <a:t/>
            </a:r>
            <a:endParaRPr/>
          </a:p>
        </p:txBody>
      </p:sp>
      <p:sp>
        <p:nvSpPr>
          <p:cNvPr id="362" name="Shape 362"/>
          <p:cNvSpPr txBox="1"/>
          <p:nvPr/>
        </p:nvSpPr>
        <p:spPr>
          <a:xfrm>
            <a:off x="3637100" y="2943450"/>
            <a:ext cx="1884000" cy="437400"/>
          </a:xfrm>
          <a:prstGeom prst="rect">
            <a:avLst/>
          </a:prstGeom>
          <a:solidFill>
            <a:srgbClr val="FFF2CC"/>
          </a:solidFill>
          <a:ln>
            <a:noFill/>
          </a:ln>
        </p:spPr>
        <p:txBody>
          <a:bodyPr anchorCtr="0" anchor="t" bIns="91425" lIns="91425" rIns="91425" tIns="91425">
            <a:noAutofit/>
          </a:bodyPr>
          <a:lstStyle/>
          <a:p>
            <a:pPr lvl="0" algn="ctr">
              <a:spcBef>
                <a:spcPts val="0"/>
              </a:spcBef>
              <a:buNone/>
            </a:pPr>
            <a:r>
              <a:rPr lang="pt-BR">
                <a:latin typeface="Consolas"/>
                <a:ea typeface="Consolas"/>
                <a:cs typeface="Consolas"/>
                <a:sym typeface="Consolas"/>
              </a:rPr>
              <a:t>git add --all</a:t>
            </a:r>
          </a:p>
        </p:txBody>
      </p:sp>
      <p:sp>
        <p:nvSpPr>
          <p:cNvPr id="363" name="Shape 363"/>
          <p:cNvSpPr txBox="1"/>
          <p:nvPr/>
        </p:nvSpPr>
        <p:spPr>
          <a:xfrm>
            <a:off x="3457250" y="3540350"/>
            <a:ext cx="3040800" cy="437400"/>
          </a:xfrm>
          <a:prstGeom prst="rect">
            <a:avLst/>
          </a:prstGeom>
          <a:solidFill>
            <a:srgbClr val="FFF2CC"/>
          </a:solidFill>
          <a:ln>
            <a:noFill/>
          </a:ln>
        </p:spPr>
        <p:txBody>
          <a:bodyPr anchorCtr="0" anchor="t" bIns="91425" lIns="91425" rIns="91425" tIns="91425">
            <a:noAutofit/>
          </a:bodyPr>
          <a:lstStyle/>
          <a:p>
            <a:pPr lvl="0" rtl="0" algn="ctr">
              <a:spcBef>
                <a:spcPts val="0"/>
              </a:spcBef>
              <a:buNone/>
            </a:pPr>
            <a:r>
              <a:rPr lang="pt-BR">
                <a:latin typeface="Consolas"/>
                <a:ea typeface="Consolas"/>
                <a:cs typeface="Consolas"/>
                <a:sym typeface="Consolas"/>
              </a:rPr>
              <a:t>git add NOME_DO_ARQUIVO</a:t>
            </a:r>
          </a:p>
        </p:txBody>
      </p:sp>
      <p:sp>
        <p:nvSpPr>
          <p:cNvPr id="364" name="Shape 364"/>
          <p:cNvSpPr txBox="1"/>
          <p:nvPr/>
        </p:nvSpPr>
        <p:spPr>
          <a:xfrm>
            <a:off x="6555275" y="1468825"/>
            <a:ext cx="1424400" cy="393900"/>
          </a:xfrm>
          <a:prstGeom prst="rect">
            <a:avLst/>
          </a:prstGeom>
          <a:solidFill>
            <a:srgbClr val="FFF2CC"/>
          </a:solidFill>
          <a:ln>
            <a:noFill/>
          </a:ln>
        </p:spPr>
        <p:txBody>
          <a:bodyPr anchorCtr="0" anchor="t" bIns="91425" lIns="91425" rIns="91425" tIns="91425">
            <a:noAutofit/>
          </a:bodyPr>
          <a:lstStyle/>
          <a:p>
            <a:pPr lvl="0" rtl="0" algn="ctr">
              <a:spcBef>
                <a:spcPts val="0"/>
              </a:spcBef>
              <a:buNone/>
            </a:pPr>
            <a:r>
              <a:rPr lang="pt-BR">
                <a:latin typeface="Consolas"/>
                <a:ea typeface="Consolas"/>
                <a:cs typeface="Consolas"/>
                <a:sym typeface="Consolas"/>
              </a:rPr>
              <a:t>git status</a:t>
            </a:r>
          </a:p>
        </p:txBody>
      </p:sp>
      <p:sp>
        <p:nvSpPr>
          <p:cNvPr id="365" name="Shape 365"/>
          <p:cNvSpPr/>
          <p:nvPr/>
        </p:nvSpPr>
        <p:spPr>
          <a:xfrm>
            <a:off x="83904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366" name="Shape 366"/>
          <p:cNvSpPr/>
          <p:nvPr/>
        </p:nvSpPr>
        <p:spPr>
          <a:xfrm>
            <a:off x="8238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67" name="Shape 367"/>
          <p:cNvSpPr/>
          <p:nvPr/>
        </p:nvSpPr>
        <p:spPr>
          <a:xfrm>
            <a:off x="85428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68" name="Shape 368"/>
          <p:cNvSpPr/>
          <p:nvPr/>
        </p:nvSpPr>
        <p:spPr>
          <a:xfrm>
            <a:off x="86952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69" name="Shape 369"/>
          <p:cNvSpPr/>
          <p:nvPr/>
        </p:nvSpPr>
        <p:spPr>
          <a:xfrm>
            <a:off x="88476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Introdução sobre controle de código</a:t>
            </a:r>
          </a:p>
        </p:txBody>
      </p:sp>
      <p:sp>
        <p:nvSpPr>
          <p:cNvPr id="94" name="Shape 94"/>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Mão na massa</a:t>
            </a:r>
          </a:p>
        </p:txBody>
      </p:sp>
      <p:sp>
        <p:nvSpPr>
          <p:cNvPr id="375" name="Shape 375"/>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5. Se houve engano no arquivo adicionado, execute o seguinte comando para remover o arquivo da área de STAGE:</a:t>
            </a:r>
          </a:p>
          <a:p>
            <a:pPr lvl="0">
              <a:spcBef>
                <a:spcPts val="0"/>
              </a:spcBef>
              <a:buNone/>
            </a:pPr>
            <a:r>
              <a:rPr lang="pt-BR"/>
              <a:t>Para remover todos os arquivos: </a:t>
            </a:r>
          </a:p>
          <a:p>
            <a:pPr lvl="0">
              <a:spcBef>
                <a:spcPts val="0"/>
              </a:spcBef>
              <a:buNone/>
            </a:pPr>
            <a:r>
              <a:rPr lang="pt-BR"/>
              <a:t>Para um arquivo em específico: </a:t>
            </a:r>
          </a:p>
          <a:p>
            <a:pPr lvl="0">
              <a:spcBef>
                <a:spcPts val="0"/>
              </a:spcBef>
              <a:buNone/>
            </a:pPr>
            <a:r>
              <a:rPr lang="pt-BR"/>
              <a:t>6. Para verificar se tudo está ok, execute novamente o comando: </a:t>
            </a:r>
          </a:p>
        </p:txBody>
      </p:sp>
      <p:sp>
        <p:nvSpPr>
          <p:cNvPr id="376" name="Shape 376"/>
          <p:cNvSpPr txBox="1"/>
          <p:nvPr/>
        </p:nvSpPr>
        <p:spPr>
          <a:xfrm>
            <a:off x="6597600" y="3564325"/>
            <a:ext cx="1424400" cy="393900"/>
          </a:xfrm>
          <a:prstGeom prst="rect">
            <a:avLst/>
          </a:prstGeom>
          <a:solidFill>
            <a:srgbClr val="FFF2CC"/>
          </a:solidFill>
          <a:ln>
            <a:noFill/>
          </a:ln>
        </p:spPr>
        <p:txBody>
          <a:bodyPr anchorCtr="0" anchor="t" bIns="91425" lIns="91425" rIns="91425" tIns="91425">
            <a:noAutofit/>
          </a:bodyPr>
          <a:lstStyle/>
          <a:p>
            <a:pPr lvl="0" rtl="0" algn="ctr">
              <a:spcBef>
                <a:spcPts val="0"/>
              </a:spcBef>
              <a:buNone/>
            </a:pPr>
            <a:r>
              <a:rPr lang="pt-BR">
                <a:latin typeface="Consolas"/>
                <a:ea typeface="Consolas"/>
                <a:cs typeface="Consolas"/>
                <a:sym typeface="Consolas"/>
              </a:rPr>
              <a:t>git status</a:t>
            </a:r>
          </a:p>
        </p:txBody>
      </p:sp>
      <p:sp>
        <p:nvSpPr>
          <p:cNvPr id="377" name="Shape 377"/>
          <p:cNvSpPr txBox="1"/>
          <p:nvPr/>
        </p:nvSpPr>
        <p:spPr>
          <a:xfrm>
            <a:off x="3454425" y="2958975"/>
            <a:ext cx="3040800" cy="437400"/>
          </a:xfrm>
          <a:prstGeom prst="rect">
            <a:avLst/>
          </a:prstGeom>
          <a:solidFill>
            <a:srgbClr val="FFF2CC"/>
          </a:solidFill>
          <a:ln>
            <a:noFill/>
          </a:ln>
        </p:spPr>
        <p:txBody>
          <a:bodyPr anchorCtr="0" anchor="t" bIns="91425" lIns="91425" rIns="91425" tIns="91425">
            <a:noAutofit/>
          </a:bodyPr>
          <a:lstStyle/>
          <a:p>
            <a:pPr lvl="0" rtl="0" algn="ctr">
              <a:spcBef>
                <a:spcPts val="0"/>
              </a:spcBef>
              <a:buNone/>
            </a:pPr>
            <a:r>
              <a:rPr lang="pt-BR">
                <a:latin typeface="Consolas"/>
                <a:ea typeface="Consolas"/>
                <a:cs typeface="Consolas"/>
                <a:sym typeface="Consolas"/>
              </a:rPr>
              <a:t>git reset NOME_DO_ARQUIVO</a:t>
            </a:r>
          </a:p>
        </p:txBody>
      </p:sp>
      <p:sp>
        <p:nvSpPr>
          <p:cNvPr id="378" name="Shape 378"/>
          <p:cNvSpPr txBox="1"/>
          <p:nvPr/>
        </p:nvSpPr>
        <p:spPr>
          <a:xfrm>
            <a:off x="3592700" y="2398775"/>
            <a:ext cx="1424400" cy="437400"/>
          </a:xfrm>
          <a:prstGeom prst="rect">
            <a:avLst/>
          </a:prstGeom>
          <a:solidFill>
            <a:srgbClr val="FFF2CC"/>
          </a:solidFill>
          <a:ln>
            <a:noFill/>
          </a:ln>
        </p:spPr>
        <p:txBody>
          <a:bodyPr anchorCtr="0" anchor="t" bIns="91425" lIns="91425" rIns="91425" tIns="91425">
            <a:noAutofit/>
          </a:bodyPr>
          <a:lstStyle/>
          <a:p>
            <a:pPr lvl="0" rtl="0" algn="ctr">
              <a:spcBef>
                <a:spcPts val="0"/>
              </a:spcBef>
              <a:buNone/>
            </a:pPr>
            <a:r>
              <a:rPr lang="pt-BR">
                <a:latin typeface="Consolas"/>
                <a:ea typeface="Consolas"/>
                <a:cs typeface="Consolas"/>
                <a:sym typeface="Consolas"/>
              </a:rPr>
              <a:t>git reset</a:t>
            </a:r>
          </a:p>
        </p:txBody>
      </p:sp>
      <p:sp>
        <p:nvSpPr>
          <p:cNvPr id="379" name="Shape 379"/>
          <p:cNvSpPr/>
          <p:nvPr/>
        </p:nvSpPr>
        <p:spPr>
          <a:xfrm>
            <a:off x="85428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380" name="Shape 380"/>
          <p:cNvSpPr/>
          <p:nvPr/>
        </p:nvSpPr>
        <p:spPr>
          <a:xfrm>
            <a:off x="8238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81" name="Shape 381"/>
          <p:cNvSpPr/>
          <p:nvPr/>
        </p:nvSpPr>
        <p:spPr>
          <a:xfrm>
            <a:off x="8390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82" name="Shape 382"/>
          <p:cNvSpPr/>
          <p:nvPr/>
        </p:nvSpPr>
        <p:spPr>
          <a:xfrm>
            <a:off x="86952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83" name="Shape 383"/>
          <p:cNvSpPr/>
          <p:nvPr/>
        </p:nvSpPr>
        <p:spPr>
          <a:xfrm>
            <a:off x="88476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Mão na massa</a:t>
            </a:r>
          </a:p>
        </p:txBody>
      </p:sp>
      <p:sp>
        <p:nvSpPr>
          <p:cNvPr id="389" name="Shape 389"/>
          <p:cNvSpPr txBox="1"/>
          <p:nvPr>
            <p:ph idx="1" type="body"/>
          </p:nvPr>
        </p:nvSpPr>
        <p:spPr>
          <a:xfrm>
            <a:off x="311700" y="1468825"/>
            <a:ext cx="8520600" cy="3099900"/>
          </a:xfrm>
          <a:prstGeom prst="rect">
            <a:avLst/>
          </a:prstGeom>
          <a:ln>
            <a:noFill/>
          </a:ln>
        </p:spPr>
        <p:txBody>
          <a:bodyPr anchorCtr="0" anchor="t" bIns="91425" lIns="91425" rIns="91425" tIns="91425">
            <a:noAutofit/>
          </a:bodyPr>
          <a:lstStyle/>
          <a:p>
            <a:pPr lvl="0" rtl="0">
              <a:spcBef>
                <a:spcPts val="0"/>
              </a:spcBef>
              <a:buNone/>
            </a:pPr>
            <a:r>
              <a:rPr lang="pt-BR">
                <a:solidFill>
                  <a:srgbClr val="000000"/>
                </a:solidFill>
              </a:rPr>
              <a:t>7. Ao terminar alguma etapa do desenvolvimento, faça o commit das alterações: </a:t>
            </a:r>
            <a:br>
              <a:rPr lang="pt-BR">
                <a:solidFill>
                  <a:srgbClr val="000000"/>
                </a:solidFill>
              </a:rPr>
            </a:br>
            <a:br>
              <a:rPr lang="pt-BR">
                <a:solidFill>
                  <a:srgbClr val="000000"/>
                </a:solidFill>
              </a:rPr>
            </a:br>
          </a:p>
          <a:p>
            <a:pPr lvl="0">
              <a:spcBef>
                <a:spcPts val="0"/>
              </a:spcBef>
              <a:buNone/>
            </a:pPr>
            <a:r>
              <a:rPr lang="pt-BR">
                <a:solidFill>
                  <a:srgbClr val="000000"/>
                </a:solidFill>
              </a:rPr>
              <a:t>8. Ao terminar o desenvolvimento da funcionalidade, faça o push das alterações: </a:t>
            </a:r>
          </a:p>
          <a:p>
            <a:pPr lvl="0">
              <a:spcBef>
                <a:spcPts val="0"/>
              </a:spcBef>
              <a:buNone/>
            </a:pPr>
            <a:r>
              <a:t/>
            </a:r>
            <a:endParaRPr>
              <a:solidFill>
                <a:srgbClr val="000000"/>
              </a:solidFill>
            </a:endParaRPr>
          </a:p>
          <a:p>
            <a:pPr lvl="0" rtl="0">
              <a:spcBef>
                <a:spcPts val="0"/>
              </a:spcBef>
              <a:buNone/>
            </a:pPr>
            <a:r>
              <a:rPr lang="pt-BR">
                <a:solidFill>
                  <a:srgbClr val="000000"/>
                </a:solidFill>
              </a:rPr>
              <a:t>9. Verifique se está tudo ok no repositório, execute o comando: </a:t>
            </a:r>
          </a:p>
        </p:txBody>
      </p:sp>
      <p:sp>
        <p:nvSpPr>
          <p:cNvPr id="390" name="Shape 390"/>
          <p:cNvSpPr txBox="1"/>
          <p:nvPr/>
        </p:nvSpPr>
        <p:spPr>
          <a:xfrm>
            <a:off x="794025" y="2066300"/>
            <a:ext cx="71658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commit -m ‘Breve mensagem do que foi desenvolvido’</a:t>
            </a:r>
          </a:p>
        </p:txBody>
      </p:sp>
      <p:sp>
        <p:nvSpPr>
          <p:cNvPr id="391" name="Shape 391"/>
          <p:cNvSpPr txBox="1"/>
          <p:nvPr/>
        </p:nvSpPr>
        <p:spPr>
          <a:xfrm>
            <a:off x="794025" y="3277050"/>
            <a:ext cx="14145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push</a:t>
            </a:r>
          </a:p>
          <a:p>
            <a:pPr lvl="0" algn="ctr">
              <a:spcBef>
                <a:spcPts val="0"/>
              </a:spcBef>
              <a:buNone/>
            </a:pPr>
            <a:r>
              <a:t/>
            </a:r>
            <a:endParaRPr/>
          </a:p>
        </p:txBody>
      </p:sp>
      <p:sp>
        <p:nvSpPr>
          <p:cNvPr id="392" name="Shape 392"/>
          <p:cNvSpPr txBox="1"/>
          <p:nvPr/>
        </p:nvSpPr>
        <p:spPr>
          <a:xfrm>
            <a:off x="6485025" y="3866900"/>
            <a:ext cx="14145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log</a:t>
            </a:r>
          </a:p>
          <a:p>
            <a:pPr lvl="0" rtl="0" algn="ctr">
              <a:spcBef>
                <a:spcPts val="0"/>
              </a:spcBef>
              <a:buNone/>
            </a:pPr>
            <a:r>
              <a:t/>
            </a:r>
            <a:endParaRPr/>
          </a:p>
        </p:txBody>
      </p:sp>
      <p:sp>
        <p:nvSpPr>
          <p:cNvPr id="393" name="Shape 393"/>
          <p:cNvSpPr/>
          <p:nvPr/>
        </p:nvSpPr>
        <p:spPr>
          <a:xfrm>
            <a:off x="86952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394" name="Shape 394"/>
          <p:cNvSpPr/>
          <p:nvPr/>
        </p:nvSpPr>
        <p:spPr>
          <a:xfrm>
            <a:off x="8238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95" name="Shape 395"/>
          <p:cNvSpPr/>
          <p:nvPr/>
        </p:nvSpPr>
        <p:spPr>
          <a:xfrm>
            <a:off x="8390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96" name="Shape 396"/>
          <p:cNvSpPr/>
          <p:nvPr/>
        </p:nvSpPr>
        <p:spPr>
          <a:xfrm>
            <a:off x="85428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397" name="Shape 397"/>
          <p:cNvSpPr/>
          <p:nvPr/>
        </p:nvSpPr>
        <p:spPr>
          <a:xfrm>
            <a:off x="88476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Mão na massa</a:t>
            </a:r>
          </a:p>
        </p:txBody>
      </p:sp>
      <p:sp>
        <p:nvSpPr>
          <p:cNvPr id="403" name="Shape 403"/>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10. Verifique agora o repositório remoto: </a:t>
            </a:r>
          </a:p>
          <a:p>
            <a:pPr lvl="0">
              <a:spcBef>
                <a:spcPts val="0"/>
              </a:spcBef>
              <a:buNone/>
            </a:pPr>
            <a:r>
              <a:rPr lang="pt-BR"/>
              <a:t>Obs.: Nem sempre </a:t>
            </a:r>
            <a:r>
              <a:rPr b="1" lang="pt-BR"/>
              <a:t>origin</a:t>
            </a:r>
            <a:r>
              <a:rPr lang="pt-BR"/>
              <a:t> é o nome do seu repositório remoto</a:t>
            </a:r>
          </a:p>
          <a:p>
            <a:pPr lvl="0">
              <a:spcBef>
                <a:spcPts val="0"/>
              </a:spcBef>
              <a:buNone/>
            </a:pPr>
            <a:r>
              <a:rPr lang="pt-BR"/>
              <a:t>11. Para obter as últimas atualizações do repositório (isso não irá alterar os arquivos locais), execute o comando: </a:t>
            </a:r>
          </a:p>
          <a:p>
            <a:pPr lvl="0">
              <a:spcBef>
                <a:spcPts val="0"/>
              </a:spcBef>
              <a:buNone/>
            </a:pPr>
            <a:r>
              <a:rPr lang="pt-BR"/>
              <a:t>Obs.: Com o -v você consegue ver oque o Git está realizando</a:t>
            </a:r>
          </a:p>
          <a:p>
            <a:pPr lvl="0">
              <a:spcBef>
                <a:spcPts val="0"/>
              </a:spcBef>
              <a:buNone/>
            </a:pPr>
            <a:r>
              <a:rPr lang="pt-BR"/>
              <a:t>12. Para atualizar seu repositório para a última versão, execute: </a:t>
            </a:r>
          </a:p>
        </p:txBody>
      </p:sp>
      <p:sp>
        <p:nvSpPr>
          <p:cNvPr id="404" name="Shape 404"/>
          <p:cNvSpPr/>
          <p:nvPr/>
        </p:nvSpPr>
        <p:spPr>
          <a:xfrm>
            <a:off x="88476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405" name="Shape 405"/>
          <p:cNvSpPr/>
          <p:nvPr/>
        </p:nvSpPr>
        <p:spPr>
          <a:xfrm>
            <a:off x="82380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06" name="Shape 406"/>
          <p:cNvSpPr/>
          <p:nvPr/>
        </p:nvSpPr>
        <p:spPr>
          <a:xfrm>
            <a:off x="8390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07" name="Shape 407"/>
          <p:cNvSpPr/>
          <p:nvPr/>
        </p:nvSpPr>
        <p:spPr>
          <a:xfrm>
            <a:off x="85428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08" name="Shape 408"/>
          <p:cNvSpPr/>
          <p:nvPr/>
        </p:nvSpPr>
        <p:spPr>
          <a:xfrm>
            <a:off x="86952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09" name="Shape 409"/>
          <p:cNvSpPr txBox="1"/>
          <p:nvPr/>
        </p:nvSpPr>
        <p:spPr>
          <a:xfrm>
            <a:off x="4410675" y="1425675"/>
            <a:ext cx="41322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log origin/NOME_DA_BRANCH</a:t>
            </a:r>
          </a:p>
        </p:txBody>
      </p:sp>
      <p:sp>
        <p:nvSpPr>
          <p:cNvPr id="410" name="Shape 410"/>
          <p:cNvSpPr txBox="1"/>
          <p:nvPr/>
        </p:nvSpPr>
        <p:spPr>
          <a:xfrm>
            <a:off x="3130775" y="2989200"/>
            <a:ext cx="17871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fetch -v</a:t>
            </a:r>
          </a:p>
        </p:txBody>
      </p:sp>
      <p:sp>
        <p:nvSpPr>
          <p:cNvPr id="411" name="Shape 411"/>
          <p:cNvSpPr txBox="1"/>
          <p:nvPr/>
        </p:nvSpPr>
        <p:spPr>
          <a:xfrm>
            <a:off x="6549900" y="4080025"/>
            <a:ext cx="1521600" cy="488700"/>
          </a:xfrm>
          <a:prstGeom prst="rect">
            <a:avLst/>
          </a:prstGeom>
          <a:solidFill>
            <a:srgbClr val="FFF2CC"/>
          </a:solidFill>
          <a:ln>
            <a:noFill/>
          </a:ln>
        </p:spPr>
        <p:txBody>
          <a:bodyPr anchorCtr="0" anchor="t" bIns="91425" lIns="91425" rIns="91425" tIns="91425">
            <a:noAutofit/>
          </a:bodyPr>
          <a:lstStyle/>
          <a:p>
            <a:pPr lvl="0" rtl="0" algn="ctr">
              <a:lnSpc>
                <a:spcPct val="150000"/>
              </a:lnSpc>
              <a:spcBef>
                <a:spcPts val="0"/>
              </a:spcBef>
              <a:spcAft>
                <a:spcPts val="1600"/>
              </a:spcAft>
              <a:buNone/>
            </a:pPr>
            <a:r>
              <a:rPr lang="pt-BR" sz="1800">
                <a:latin typeface="Consolas"/>
                <a:ea typeface="Consolas"/>
                <a:cs typeface="Consolas"/>
                <a:sym typeface="Consolas"/>
              </a:rPr>
              <a:t>git pull</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pt-BR"/>
              <a:t>Boas Práticas</a:t>
            </a:r>
          </a:p>
        </p:txBody>
      </p:sp>
      <p:sp>
        <p:nvSpPr>
          <p:cNvPr id="417" name="Shape 417"/>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Boas práticas</a:t>
            </a:r>
          </a:p>
        </p:txBody>
      </p:sp>
      <p:sp>
        <p:nvSpPr>
          <p:cNvPr id="423" name="Shape 423"/>
          <p:cNvSpPr txBox="1"/>
          <p:nvPr>
            <p:ph idx="1" type="body"/>
          </p:nvPr>
        </p:nvSpPr>
        <p:spPr>
          <a:xfrm>
            <a:off x="311700" y="1468825"/>
            <a:ext cx="8520600" cy="3099900"/>
          </a:xfrm>
          <a:prstGeom prst="rect">
            <a:avLst/>
          </a:prstGeom>
        </p:spPr>
        <p:txBody>
          <a:bodyPr anchorCtr="0" anchor="t" bIns="91425" lIns="91425" rIns="91425" tIns="91425">
            <a:noAutofit/>
          </a:bodyPr>
          <a:lstStyle/>
          <a:p>
            <a:pPr indent="-228600" lvl="0" marL="457200" rtl="0">
              <a:spcBef>
                <a:spcPts val="0"/>
              </a:spcBef>
            </a:pPr>
            <a:r>
              <a:rPr lang="pt-BR"/>
              <a:t>Estou trabalhando em um projeto sozinho, devo versionar o código?</a:t>
            </a:r>
          </a:p>
          <a:p>
            <a:pPr indent="-228600" lvl="0" marL="457200" rtl="0">
              <a:spcBef>
                <a:spcPts val="0"/>
              </a:spcBef>
            </a:pPr>
            <a:r>
              <a:rPr lang="pt-BR"/>
              <a:t>Sempre realizar commits que façam sentido! (Tanto na mensagem quanto nos arquivos alterados)</a:t>
            </a:r>
          </a:p>
          <a:p>
            <a:pPr indent="-228600" lvl="0" marL="457200" rtl="0">
              <a:spcBef>
                <a:spcPts val="0"/>
              </a:spcBef>
            </a:pPr>
            <a:r>
              <a:rPr lang="pt-BR"/>
              <a:t>Qual a melhor forma de separar o código?</a:t>
            </a:r>
            <a:br>
              <a:rPr lang="pt-BR"/>
            </a:br>
            <a:r>
              <a:rPr b="1" lang="pt-BR"/>
              <a:t>master</a:t>
            </a:r>
            <a:r>
              <a:rPr lang="pt-BR"/>
              <a:t> (versão de produção)</a:t>
            </a:r>
            <a:br>
              <a:rPr lang="pt-BR"/>
            </a:br>
            <a:r>
              <a:rPr b="1" lang="pt-BR"/>
              <a:t>dev</a:t>
            </a:r>
            <a:r>
              <a:rPr lang="pt-BR"/>
              <a:t> (versão de testes)</a:t>
            </a:r>
          </a:p>
          <a:p>
            <a:pPr indent="-228600" lvl="0" marL="457200" rtl="0">
              <a:spcBef>
                <a:spcPts val="0"/>
              </a:spcBef>
            </a:pPr>
            <a:r>
              <a:rPr lang="pt-BR"/>
              <a:t>Devo criar branch pra tudo?</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Boas práticas</a:t>
            </a:r>
          </a:p>
        </p:txBody>
      </p:sp>
      <p:sp>
        <p:nvSpPr>
          <p:cNvPr id="429" name="Shape 429"/>
          <p:cNvSpPr txBox="1"/>
          <p:nvPr>
            <p:ph idx="1" type="body"/>
          </p:nvPr>
        </p:nvSpPr>
        <p:spPr>
          <a:xfrm>
            <a:off x="311700" y="1468825"/>
            <a:ext cx="8520600" cy="3099900"/>
          </a:xfrm>
          <a:prstGeom prst="rect">
            <a:avLst/>
          </a:prstGeom>
        </p:spPr>
        <p:txBody>
          <a:bodyPr anchorCtr="0" anchor="t" bIns="91425" lIns="91425" rIns="91425" tIns="91425">
            <a:noAutofit/>
          </a:bodyPr>
          <a:lstStyle/>
          <a:p>
            <a:pPr indent="-228600" lvl="0" marL="457200" rtl="0">
              <a:spcBef>
                <a:spcPts val="0"/>
              </a:spcBef>
            </a:pPr>
            <a:r>
              <a:rPr lang="pt-BR"/>
              <a:t>Sempre manter o arquivo </a:t>
            </a:r>
            <a:r>
              <a:rPr b="1" lang="pt-BR">
                <a:latin typeface="Consolas"/>
                <a:ea typeface="Consolas"/>
                <a:cs typeface="Consolas"/>
                <a:sym typeface="Consolas"/>
              </a:rPr>
              <a:t>README.md</a:t>
            </a:r>
            <a:r>
              <a:rPr lang="pt-BR"/>
              <a:t> em dia!</a:t>
            </a:r>
          </a:p>
          <a:p>
            <a:pPr indent="-228600" lvl="0" marL="457200" rtl="0">
              <a:spcBef>
                <a:spcPts val="0"/>
              </a:spcBef>
            </a:pPr>
            <a:r>
              <a:rPr lang="pt-BR"/>
              <a:t>Sempre utilizar o arquivo </a:t>
            </a:r>
            <a:r>
              <a:rPr b="1" lang="pt-BR">
                <a:latin typeface="Consolas"/>
                <a:ea typeface="Consolas"/>
                <a:cs typeface="Consolas"/>
                <a:sym typeface="Consolas"/>
              </a:rPr>
              <a:t>.gitignore</a:t>
            </a:r>
            <a:r>
              <a:rPr lang="pt-BR"/>
              <a:t> a favor da equipe e não ao seu favor!</a:t>
            </a:r>
          </a:p>
          <a:p>
            <a:pPr indent="-228600" lvl="0" marL="457200" rtl="0">
              <a:spcBef>
                <a:spcPts val="0"/>
              </a:spcBef>
            </a:pPr>
            <a:r>
              <a:rPr lang="pt-BR"/>
              <a:t>Utilizar </a:t>
            </a:r>
            <a:r>
              <a:rPr b="1" lang="pt-BR"/>
              <a:t>Forks</a:t>
            </a:r>
            <a:r>
              <a:rPr lang="pt-BR"/>
              <a:t> quando o projeto for um projeto grande </a:t>
            </a:r>
            <a:r>
              <a:rPr b="1" lang="pt-BR"/>
              <a:t>OU </a:t>
            </a:r>
            <a:r>
              <a:rPr lang="pt-BR"/>
              <a:t>que tenha muitas pessoas na equipe.</a:t>
            </a:r>
          </a:p>
          <a:p>
            <a:pPr indent="-228600" lvl="0" marL="457200">
              <a:spcBef>
                <a:spcPts val="0"/>
              </a:spcBef>
            </a:pPr>
            <a:r>
              <a:rPr lang="pt-BR"/>
              <a:t>Ao utilizar Fork, provavelmente vai ser a hora em pensar em utilizar </a:t>
            </a:r>
            <a:r>
              <a:rPr b="1" lang="pt-BR"/>
              <a:t>Pull Request</a:t>
            </a:r>
            <a:r>
              <a:rPr lang="pt-BR"/>
              <a:t> (chamado de </a:t>
            </a:r>
            <a:r>
              <a:rPr b="1" lang="pt-BR"/>
              <a:t>Merge Request</a:t>
            </a:r>
            <a:r>
              <a:rPr lang="pt-BR"/>
              <a:t> no GitLab).</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Links para melhorarem o aprendizado</a:t>
            </a:r>
          </a:p>
        </p:txBody>
      </p:sp>
      <p:sp>
        <p:nvSpPr>
          <p:cNvPr id="435" name="Shape 435"/>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Documentação própria do Git: </a:t>
            </a:r>
            <a:r>
              <a:rPr lang="pt-BR" u="sng">
                <a:solidFill>
                  <a:schemeClr val="accent5"/>
                </a:solidFill>
                <a:hlinkClick r:id="rId3"/>
              </a:rPr>
              <a:t>https://git-scm.com/book/pt-br/v1/Primeiros-passos-Sobre-Controle-de-Vers%C3%A3o</a:t>
            </a:r>
          </a:p>
          <a:p>
            <a:pPr lvl="0">
              <a:spcBef>
                <a:spcPts val="0"/>
              </a:spcBef>
              <a:buNone/>
            </a:pPr>
            <a:r>
              <a:rPr lang="pt-BR"/>
              <a:t>Documentação própria do Git (em Inglês): </a:t>
            </a:r>
            <a:r>
              <a:rPr lang="pt-BR" u="sng">
                <a:solidFill>
                  <a:schemeClr val="hlink"/>
                </a:solidFill>
                <a:hlinkClick r:id="rId4"/>
              </a:rPr>
              <a:t>https://git-scm.com/documentation</a:t>
            </a:r>
          </a:p>
          <a:p>
            <a:pPr lvl="0">
              <a:spcBef>
                <a:spcPts val="0"/>
              </a:spcBef>
              <a:buNone/>
            </a:pPr>
            <a:r>
              <a:rPr lang="pt-BR"/>
              <a:t>Material da Atlassian (em Inglês): </a:t>
            </a:r>
            <a:r>
              <a:rPr lang="pt-BR" u="sng">
                <a:solidFill>
                  <a:schemeClr val="hlink"/>
                </a:solidFill>
                <a:hlinkClick r:id="rId5"/>
              </a:rPr>
              <a:t>https://www.atlassian.com/git/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Contato</a:t>
            </a:r>
          </a:p>
        </p:txBody>
      </p:sp>
      <p:sp>
        <p:nvSpPr>
          <p:cNvPr id="441" name="Shape 441"/>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Email: </a:t>
            </a:r>
            <a:r>
              <a:rPr lang="pt-BR" u="sng">
                <a:solidFill>
                  <a:schemeClr val="hlink"/>
                </a:solidFill>
                <a:hlinkClick r:id="rId3"/>
              </a:rPr>
              <a:t>furlanrapha@gmail.com</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pt-BR"/>
              <a:t>Obrigado pela atenção!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Introdução sobre controle de Código</a:t>
            </a:r>
          </a:p>
        </p:txBody>
      </p:sp>
      <p:sp>
        <p:nvSpPr>
          <p:cNvPr id="100" name="Shape 100"/>
          <p:cNvSpPr txBox="1"/>
          <p:nvPr>
            <p:ph idx="1" type="body"/>
          </p:nvPr>
        </p:nvSpPr>
        <p:spPr>
          <a:xfrm>
            <a:off x="311700" y="1468825"/>
            <a:ext cx="8520600" cy="3099900"/>
          </a:xfrm>
          <a:prstGeom prst="rect">
            <a:avLst/>
          </a:prstGeom>
        </p:spPr>
        <p:txBody>
          <a:bodyPr anchorCtr="0" anchor="ctr" bIns="91425" lIns="91425" rIns="91425" tIns="91425">
            <a:noAutofit/>
          </a:bodyPr>
          <a:lstStyle/>
          <a:p>
            <a:pPr lvl="0" rtl="0">
              <a:spcBef>
                <a:spcPts val="0"/>
              </a:spcBef>
              <a:buNone/>
            </a:pPr>
            <a:r>
              <a:rPr lang="pt-BR"/>
              <a:t>Por que controlar o código?</a:t>
            </a:r>
          </a:p>
          <a:p>
            <a:pPr lvl="0" rtl="0">
              <a:spcBef>
                <a:spcPts val="0"/>
              </a:spcBef>
              <a:buNone/>
            </a:pPr>
            <a:r>
              <a:rPr lang="pt-BR"/>
              <a:t>Um pouco sobre o </a:t>
            </a:r>
            <a:r>
              <a:rPr b="1" lang="pt-BR"/>
              <a:t>VCS (Version Control System).</a:t>
            </a:r>
          </a:p>
          <a:p>
            <a:pPr lvl="0" rtl="0">
              <a:spcBef>
                <a:spcPts val="0"/>
              </a:spcBef>
              <a:buNone/>
            </a:pPr>
            <a:r>
              <a:rPr lang="pt-BR"/>
              <a:t>Em que momento surgiu?</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Benefícios de utilizar um VCS</a:t>
            </a:r>
          </a:p>
        </p:txBody>
      </p:sp>
      <p:sp>
        <p:nvSpPr>
          <p:cNvPr id="106" name="Shape 106"/>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spcBef>
                <a:spcPts val="0"/>
              </a:spcBef>
              <a:buNone/>
            </a:pPr>
            <a:r>
              <a:rPr lang="pt-BR"/>
              <a:t>Aumenta e facilita a colaboração entre a equipe</a:t>
            </a:r>
          </a:p>
          <a:p>
            <a:pPr lvl="0" rtl="0">
              <a:spcBef>
                <a:spcPts val="0"/>
              </a:spcBef>
              <a:buNone/>
            </a:pPr>
            <a:r>
              <a:rPr lang="pt-BR"/>
              <a:t>Ajuda a manter versões do software (v1, v2, v3, etc…)</a:t>
            </a:r>
          </a:p>
          <a:p>
            <a:pPr lvl="0" rtl="0">
              <a:spcBef>
                <a:spcPts val="0"/>
              </a:spcBef>
              <a:buNone/>
            </a:pPr>
            <a:r>
              <a:rPr lang="pt-BR"/>
              <a:t>Mantêm informação histórica</a:t>
            </a:r>
          </a:p>
          <a:p>
            <a:pPr indent="0" lvl="0" marL="457200" rtl="0">
              <a:lnSpc>
                <a:spcPct val="100000"/>
              </a:lnSpc>
              <a:spcBef>
                <a:spcPts val="0"/>
              </a:spcBef>
              <a:buNone/>
            </a:pPr>
            <a:r>
              <a:rPr lang="pt-BR" sz="1400"/>
              <a:t>Autor</a:t>
            </a:r>
          </a:p>
          <a:p>
            <a:pPr indent="0" lvl="0" marL="457200" rtl="0">
              <a:lnSpc>
                <a:spcPct val="100000"/>
              </a:lnSpc>
              <a:spcBef>
                <a:spcPts val="0"/>
              </a:spcBef>
              <a:buNone/>
            </a:pPr>
            <a:r>
              <a:rPr lang="pt-BR" sz="1400"/>
              <a:t>Data</a:t>
            </a:r>
          </a:p>
          <a:p>
            <a:pPr indent="0" lvl="0" marL="457200" rtl="0">
              <a:lnSpc>
                <a:spcPct val="100000"/>
              </a:lnSpc>
              <a:spcBef>
                <a:spcPts val="0"/>
              </a:spcBef>
              <a:buNone/>
            </a:pPr>
            <a:r>
              <a:rPr lang="pt-BR" sz="1400"/>
              <a:t>Arquivos alterados (e em que partes do arquivo houve alteração)</a:t>
            </a:r>
          </a:p>
          <a:p>
            <a:pPr indent="0" lvl="0" marL="457200" rtl="0">
              <a:lnSpc>
                <a:spcPct val="100000"/>
              </a:lnSpc>
              <a:spcBef>
                <a:spcPts val="0"/>
              </a:spcBef>
              <a:buNone/>
            </a:pPr>
            <a:r>
              <a:rPr lang="pt-BR" sz="1400"/>
              <a:t>Outras informações como o porquê foi realizada a alteração</a:t>
            </a:r>
          </a:p>
          <a:p>
            <a:pPr lvl="0" rtl="0">
              <a:spcBef>
                <a:spcPts val="0"/>
              </a:spcBef>
              <a:buNone/>
            </a:pPr>
            <a:r>
              <a:t/>
            </a:r>
            <a:endParaRPr/>
          </a:p>
        </p:txBody>
      </p:sp>
      <p:grpSp>
        <p:nvGrpSpPr>
          <p:cNvPr id="107" name="Shape 107"/>
          <p:cNvGrpSpPr/>
          <p:nvPr/>
        </p:nvGrpSpPr>
        <p:grpSpPr>
          <a:xfrm>
            <a:off x="8619094" y="4959059"/>
            <a:ext cx="252300" cy="99900"/>
            <a:chOff x="8619094" y="4959059"/>
            <a:chExt cx="252300" cy="99900"/>
          </a:xfrm>
        </p:grpSpPr>
        <p:sp>
          <p:nvSpPr>
            <p:cNvPr id="108" name="Shape 108"/>
            <p:cNvSpPr/>
            <p:nvPr/>
          </p:nvSpPr>
          <p:spPr>
            <a:xfrm flipH="1" rot="10800000">
              <a:off x="8619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flipH="1" rot="10800000">
              <a:off x="8771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372500"/>
            <a:ext cx="8520600" cy="733500"/>
          </a:xfrm>
          <a:prstGeom prst="rect">
            <a:avLst/>
          </a:prstGeom>
        </p:spPr>
        <p:txBody>
          <a:bodyPr anchorCtr="0" anchor="b" bIns="91425" lIns="91425" rIns="91425" tIns="91425">
            <a:noAutofit/>
          </a:bodyPr>
          <a:lstStyle/>
          <a:p>
            <a:pPr lvl="0" rtl="0">
              <a:spcBef>
                <a:spcPts val="0"/>
              </a:spcBef>
              <a:buNone/>
            </a:pPr>
            <a:r>
              <a:rPr lang="pt-BR"/>
              <a:t>Benefícios de utilizar um VCS</a:t>
            </a:r>
          </a:p>
        </p:txBody>
      </p:sp>
      <p:sp>
        <p:nvSpPr>
          <p:cNvPr id="115" name="Shape 115"/>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Se algo de errado ocorrer em uma versão do software, você pode voltar para uma versão estável.</a:t>
            </a:r>
          </a:p>
          <a:p>
            <a:pPr lvl="0">
              <a:spcBef>
                <a:spcPts val="0"/>
              </a:spcBef>
              <a:buNone/>
            </a:pPr>
            <a:r>
              <a:rPr lang="pt-BR"/>
              <a:t>Enforça a disciplina da equipe.</a:t>
            </a:r>
          </a:p>
          <a:p>
            <a:pPr lvl="0">
              <a:spcBef>
                <a:spcPts val="0"/>
              </a:spcBef>
              <a:buNone/>
            </a:pPr>
            <a:r>
              <a:rPr lang="pt-BR"/>
              <a:t>Armazenamento de espaço em disco.</a:t>
            </a:r>
          </a:p>
          <a:p>
            <a:pPr lvl="0" rtl="0">
              <a:spcBef>
                <a:spcPts val="0"/>
              </a:spcBef>
              <a:buNone/>
            </a:pPr>
            <a:r>
              <a:t/>
            </a:r>
            <a:endParaRPr/>
          </a:p>
        </p:txBody>
      </p:sp>
      <p:grpSp>
        <p:nvGrpSpPr>
          <p:cNvPr id="116" name="Shape 116"/>
          <p:cNvGrpSpPr/>
          <p:nvPr/>
        </p:nvGrpSpPr>
        <p:grpSpPr>
          <a:xfrm flipH="1">
            <a:off x="8619094" y="4959059"/>
            <a:ext cx="252300" cy="99900"/>
            <a:chOff x="8619094" y="4959059"/>
            <a:chExt cx="252300" cy="99900"/>
          </a:xfrm>
        </p:grpSpPr>
        <p:sp>
          <p:nvSpPr>
            <p:cNvPr id="117" name="Shape 117"/>
            <p:cNvSpPr/>
            <p:nvPr/>
          </p:nvSpPr>
          <p:spPr>
            <a:xfrm flipH="1" rot="10800000">
              <a:off x="8619094" y="4959059"/>
              <a:ext cx="99900" cy="99900"/>
            </a:xfrm>
            <a:prstGeom prst="ellipse">
              <a:avLst/>
            </a:prstGeom>
            <a:solidFill>
              <a:srgbClr val="F68920"/>
            </a:solid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flipH="1" rot="10800000">
              <a:off x="8771494" y="4959059"/>
              <a:ext cx="99900" cy="99900"/>
            </a:xfrm>
            <a:prstGeom prst="ellipse">
              <a:avLst/>
            </a:prstGeom>
            <a:solidFill>
              <a:srgbClr val="073763"/>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Tipos de VCS</a:t>
            </a:r>
          </a:p>
        </p:txBody>
      </p:sp>
      <p:sp>
        <p:nvSpPr>
          <p:cNvPr id="124" name="Shape 124"/>
          <p:cNvSpPr/>
          <p:nvPr/>
        </p:nvSpPr>
        <p:spPr>
          <a:xfrm>
            <a:off x="987974" y="2419099"/>
            <a:ext cx="1255800" cy="1186199"/>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a:solidFill>
                  <a:schemeClr val="lt1"/>
                </a:solidFill>
              </a:rPr>
              <a:t>Gestão Local</a:t>
            </a:r>
          </a:p>
        </p:txBody>
      </p:sp>
      <p:sp>
        <p:nvSpPr>
          <p:cNvPr id="125" name="Shape 125"/>
          <p:cNvSpPr/>
          <p:nvPr/>
        </p:nvSpPr>
        <p:spPr>
          <a:xfrm>
            <a:off x="3123400" y="2110575"/>
            <a:ext cx="1893900" cy="17706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sz="1600">
                <a:solidFill>
                  <a:schemeClr val="lt1"/>
                </a:solidFill>
              </a:rPr>
              <a:t>Gestão Centralizada</a:t>
            </a:r>
          </a:p>
        </p:txBody>
      </p:sp>
      <p:sp>
        <p:nvSpPr>
          <p:cNvPr id="126" name="Shape 126"/>
          <p:cNvSpPr/>
          <p:nvPr/>
        </p:nvSpPr>
        <p:spPr>
          <a:xfrm>
            <a:off x="5896924" y="1818375"/>
            <a:ext cx="2393400" cy="2355000"/>
          </a:xfrm>
          <a:prstGeom prst="ellipse">
            <a:avLst/>
          </a:prstGeom>
          <a:solidFill>
            <a:schemeClr val="accent4"/>
          </a:solidFill>
          <a:ln>
            <a:noFill/>
          </a:ln>
        </p:spPr>
        <p:txBody>
          <a:bodyPr anchorCtr="0" anchor="ctr" bIns="91425" lIns="91425" rIns="91425" tIns="91425">
            <a:noAutofit/>
          </a:bodyPr>
          <a:lstStyle/>
          <a:p>
            <a:pPr lvl="0" rtl="0" algn="ctr">
              <a:spcBef>
                <a:spcPts val="0"/>
              </a:spcBef>
              <a:buNone/>
            </a:pPr>
            <a:r>
              <a:rPr lang="pt-BR" sz="1800">
                <a:solidFill>
                  <a:schemeClr val="lt1"/>
                </a:solidFill>
              </a:rPr>
              <a:t>Gestão Distribuída</a:t>
            </a:r>
          </a:p>
        </p:txBody>
      </p:sp>
      <p:cxnSp>
        <p:nvCxnSpPr>
          <p:cNvPr id="127" name="Shape 127"/>
          <p:cNvCxnSpPr/>
          <p:nvPr/>
        </p:nvCxnSpPr>
        <p:spPr>
          <a:xfrm>
            <a:off x="656175" y="4748400"/>
            <a:ext cx="7683600" cy="0"/>
          </a:xfrm>
          <a:prstGeom prst="straightConnector1">
            <a:avLst/>
          </a:prstGeom>
          <a:noFill/>
          <a:ln cap="flat" cmpd="sng" w="9525">
            <a:solidFill>
              <a:schemeClr val="dk2"/>
            </a:solidFill>
            <a:prstDash val="solid"/>
            <a:round/>
            <a:headEnd len="lg" w="lg" type="none"/>
            <a:tailEnd len="lg" w="lg" type="triangle"/>
          </a:ln>
        </p:spPr>
      </p:cxnSp>
      <p:sp>
        <p:nvSpPr>
          <p:cNvPr id="128" name="Shape 128"/>
          <p:cNvSpPr txBox="1"/>
          <p:nvPr/>
        </p:nvSpPr>
        <p:spPr>
          <a:xfrm>
            <a:off x="3894650" y="4374425"/>
            <a:ext cx="4064100" cy="474000"/>
          </a:xfrm>
          <a:prstGeom prst="rect">
            <a:avLst/>
          </a:prstGeom>
          <a:noFill/>
          <a:ln>
            <a:noFill/>
          </a:ln>
        </p:spPr>
        <p:txBody>
          <a:bodyPr anchorCtr="0" anchor="t" bIns="91425" lIns="91425" rIns="91425" tIns="91425">
            <a:noAutofit/>
          </a:bodyPr>
          <a:lstStyle/>
          <a:p>
            <a:pPr lvl="0">
              <a:spcBef>
                <a:spcPts val="0"/>
              </a:spcBef>
              <a:buNone/>
            </a:pPr>
            <a:r>
              <a:rPr lang="pt-BR"/>
              <a:t>Evolução</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pt-BR"/>
              <a:t>VCS - Gestão Centralizada</a:t>
            </a:r>
          </a:p>
        </p:txBody>
      </p:sp>
      <p:sp>
        <p:nvSpPr>
          <p:cNvPr id="134" name="Shape 134"/>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pt-BR"/>
              <a:t>Ferramentas comuns desse modelo:</a:t>
            </a:r>
          </a:p>
          <a:p>
            <a:pPr indent="0" lvl="0" marL="457200" rtl="0">
              <a:lnSpc>
                <a:spcPct val="100000"/>
              </a:lnSpc>
              <a:spcBef>
                <a:spcPts val="0"/>
              </a:spcBef>
              <a:buNone/>
            </a:pPr>
            <a:r>
              <a:rPr lang="pt-BR" sz="1400"/>
              <a:t>CVS</a:t>
            </a:r>
          </a:p>
          <a:p>
            <a:pPr indent="0" lvl="0" marL="457200" rtl="0">
              <a:lnSpc>
                <a:spcPct val="100000"/>
              </a:lnSpc>
              <a:spcBef>
                <a:spcPts val="0"/>
              </a:spcBef>
              <a:buNone/>
            </a:pPr>
            <a:r>
              <a:rPr lang="pt-BR" sz="1400"/>
              <a:t>Subversion (SVN)</a:t>
            </a:r>
          </a:p>
          <a:p>
            <a:pPr indent="0" lvl="0" marL="457200" rtl="0">
              <a:lnSpc>
                <a:spcPct val="100000"/>
              </a:lnSpc>
              <a:spcBef>
                <a:spcPts val="0"/>
              </a:spcBef>
              <a:buNone/>
            </a:pPr>
            <a:r>
              <a:rPr lang="pt-BR" sz="1400"/>
              <a:t>TFS</a:t>
            </a:r>
            <a:br>
              <a:rPr lang="pt-BR" sz="1400"/>
            </a:br>
          </a:p>
          <a:p>
            <a:pPr lvl="0">
              <a:spcBef>
                <a:spcPts val="0"/>
              </a:spcBef>
              <a:buNone/>
            </a:pPr>
            <a:r>
              <a:rPr lang="pt-BR"/>
              <a:t>Como funciona?</a:t>
            </a:r>
          </a:p>
        </p:txBody>
      </p:sp>
    </p:spTree>
  </p:cSld>
  <p:clrMapOvr>
    <a:masterClrMapping/>
  </p:clrMapOvr>
</p:sld>
</file>

<file path=ppt/theme/theme1.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